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33"/>
  </p:notesMasterIdLst>
  <p:handoutMasterIdLst>
    <p:handoutMasterId r:id="rId34"/>
  </p:handoutMasterIdLst>
  <p:sldIdLst>
    <p:sldId id="449" r:id="rId2"/>
    <p:sldId id="443" r:id="rId3"/>
    <p:sldId id="512" r:id="rId4"/>
    <p:sldId id="515" r:id="rId5"/>
    <p:sldId id="466" r:id="rId6"/>
    <p:sldId id="419" r:id="rId7"/>
    <p:sldId id="482" r:id="rId8"/>
    <p:sldId id="478" r:id="rId9"/>
    <p:sldId id="484" r:id="rId10"/>
    <p:sldId id="485" r:id="rId11"/>
    <p:sldId id="535" r:id="rId12"/>
    <p:sldId id="486" r:id="rId13"/>
    <p:sldId id="536" r:id="rId14"/>
    <p:sldId id="537" r:id="rId15"/>
    <p:sldId id="538" r:id="rId16"/>
    <p:sldId id="522" r:id="rId17"/>
    <p:sldId id="523" r:id="rId18"/>
    <p:sldId id="526" r:id="rId19"/>
    <p:sldId id="534" r:id="rId20"/>
    <p:sldId id="539" r:id="rId21"/>
    <p:sldId id="533" r:id="rId22"/>
    <p:sldId id="499" r:id="rId23"/>
    <p:sldId id="500" r:id="rId24"/>
    <p:sldId id="501" r:id="rId25"/>
    <p:sldId id="502" r:id="rId26"/>
    <p:sldId id="503" r:id="rId27"/>
    <p:sldId id="541" r:id="rId28"/>
    <p:sldId id="532" r:id="rId29"/>
    <p:sldId id="530" r:id="rId30"/>
    <p:sldId id="521" r:id="rId31"/>
    <p:sldId id="510" r:id="rId32"/>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2C3"/>
    <a:srgbClr val="44FFFF"/>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9631" autoAdjust="0"/>
  </p:normalViewPr>
  <p:slideViewPr>
    <p:cSldViewPr snapToGrid="0" snapToObjects="1">
      <p:cViewPr varScale="1">
        <p:scale>
          <a:sx n="152" d="100"/>
          <a:sy n="152" d="100"/>
        </p:scale>
        <p:origin x="534" y="132"/>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28/08/2019</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28/08/2019</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643829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587499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smtClean="0"/>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smtClean="0"/>
              <a:t>Click to edit Master text styles</a:t>
            </a:r>
          </a:p>
        </p:txBody>
      </p:sp>
    </p:spTree>
    <p:extLst>
      <p:ext uri="{BB962C8B-B14F-4D97-AF65-F5344CB8AC3E}">
        <p14:creationId xmlns:p14="http://schemas.microsoft.com/office/powerpoint/2010/main" val="7437378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smtClean="0"/>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smtClean="0"/>
              <a:t>Click icon to add chart</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journals.sagepub.com/" TargetMode="External"/><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journals.sagepub.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journals.sagepub.com/"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us.sagepub.com/en-us/nam/training-resource-center" TargetMode="External"/><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slide" Target="slide17.xml"/><Relationship Id="rId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journals.sagepub.com/action/showPublications"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smtClean="0"/>
              <a:t>let your training</a:t>
            </a:r>
            <a:br>
              <a:rPr lang="en-GB" sz="6000" dirty="0" smtClean="0"/>
            </a:br>
            <a:r>
              <a:rPr lang="en-GB" sz="6000" dirty="0" smtClean="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4341" y="1848465"/>
            <a:ext cx="7751713" cy="3100685"/>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200" y="187923"/>
            <a:ext cx="8229600" cy="1405457"/>
          </a:xfrm>
        </p:spPr>
        <p:txBody>
          <a:bodyPr>
            <a:noAutofit/>
          </a:bodyPr>
          <a:lstStyle/>
          <a:p>
            <a:pPr algn="ctr"/>
            <a:r>
              <a:rPr lang="de-CH" sz="3400" dirty="0" smtClean="0"/>
              <a:t>The </a:t>
            </a:r>
            <a:r>
              <a:rPr lang="de-CH" sz="3400" i="1" dirty="0" smtClean="0"/>
              <a:t>SAGE Journals </a:t>
            </a:r>
            <a:r>
              <a:rPr lang="de-CH" sz="3400" dirty="0" smtClean="0"/>
              <a:t>homepage</a:t>
            </a:r>
            <a:br>
              <a:rPr lang="de-CH" sz="3400" dirty="0" smtClean="0"/>
            </a:br>
            <a:r>
              <a:rPr lang="de-CH" sz="3400" b="1" dirty="0" smtClean="0">
                <a:solidFill>
                  <a:schemeClr val="accent4">
                    <a:lumMod val="75000"/>
                  </a:schemeClr>
                </a:solidFill>
                <a:hlinkClick r:id="rId3"/>
              </a:rPr>
              <a:t>https://journals.</a:t>
            </a:r>
            <a:r>
              <a:rPr lang="en-GB" sz="3200" b="1" dirty="0" smtClean="0">
                <a:solidFill>
                  <a:schemeClr val="accent4">
                    <a:lumMod val="75000"/>
                  </a:schemeClr>
                </a:solidFill>
                <a:hlinkClick r:id="rId3"/>
              </a:rPr>
              <a:t>sagepub.com</a:t>
            </a:r>
            <a:r>
              <a:rPr lang="en-GB" sz="3200" b="1" dirty="0" smtClean="0">
                <a:solidFill>
                  <a:schemeClr val="accent4">
                    <a:lumMod val="75000"/>
                  </a:schemeClr>
                </a:solidFill>
              </a:rPr>
              <a:t> </a:t>
            </a:r>
            <a:endParaRPr lang="en-US" sz="3400" b="1" dirty="0">
              <a:solidFill>
                <a:schemeClr val="accent4">
                  <a:lumMod val="75000"/>
                </a:schemeClr>
              </a:solidFill>
            </a:endParaRPr>
          </a:p>
        </p:txBody>
      </p:sp>
      <p:sp>
        <p:nvSpPr>
          <p:cNvPr id="7" name="Rounded Rectangular Callout 6"/>
          <p:cNvSpPr/>
          <p:nvPr/>
        </p:nvSpPr>
        <p:spPr>
          <a:xfrm>
            <a:off x="6125148" y="3371380"/>
            <a:ext cx="2863380" cy="1479111"/>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SAGE articles </a:t>
            </a:r>
            <a:r>
              <a:rPr lang="en-GB" sz="1500" dirty="0" smtClean="0">
                <a:solidFill>
                  <a:schemeClr val="bg1"/>
                </a:solidFill>
                <a:latin typeface="Arial" pitchFamily="34" charset="0"/>
                <a:ea typeface="ＭＳ Ｐゴシック" pitchFamily="34" charset="-128"/>
                <a:cs typeface="Arial" pitchFamily="34" charset="0"/>
              </a:rPr>
              <a:t>will </a:t>
            </a:r>
            <a:r>
              <a:rPr lang="en-GB" sz="1500" dirty="0">
                <a:solidFill>
                  <a:schemeClr val="bg1"/>
                </a:solidFill>
                <a:latin typeface="Arial" pitchFamily="34" charset="0"/>
                <a:ea typeface="ＭＳ Ｐゴシック" pitchFamily="34" charset="-128"/>
                <a:cs typeface="Arial" pitchFamily="34" charset="0"/>
              </a:rPr>
              <a:t>also be available through your library catalogue, and search engines like </a:t>
            </a:r>
            <a:r>
              <a:rPr lang="en-GB" sz="1500" dirty="0" smtClean="0">
                <a:solidFill>
                  <a:schemeClr val="bg1"/>
                </a:solidFill>
                <a:latin typeface="Arial" pitchFamily="34" charset="0"/>
                <a:ea typeface="ＭＳ Ｐゴシック" pitchFamily="34" charset="-128"/>
                <a:cs typeface="Arial" pitchFamily="34" charset="0"/>
              </a:rPr>
              <a:t>Google.</a:t>
            </a:r>
            <a:endParaRPr lang="en-GB" sz="1500" dirty="0">
              <a:solidFill>
                <a:schemeClr val="bg1"/>
              </a:solidFill>
              <a:latin typeface="Arial" pitchFamily="34" charset="0"/>
              <a:ea typeface="ＭＳ Ｐゴシック" pitchFamily="34" charset="-128"/>
              <a:cs typeface="Arial" pitchFamily="34" charset="0"/>
            </a:endParaRPr>
          </a:p>
        </p:txBody>
      </p:sp>
      <p:sp>
        <p:nvSpPr>
          <p:cNvPr id="5" name="Rectangle 4">
            <a:hlinkClick r:id="rId4"/>
          </p:cNvPr>
          <p:cNvSpPr/>
          <p:nvPr/>
        </p:nvSpPr>
        <p:spPr>
          <a:xfrm>
            <a:off x="1388807" y="808893"/>
            <a:ext cx="6299525" cy="69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525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7902" y="1436021"/>
            <a:ext cx="7059613" cy="2823845"/>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Autofit/>
          </a:bodyPr>
          <a:lstStyle/>
          <a:p>
            <a:r>
              <a:rPr lang="de-CH" sz="3800" dirty="0" smtClean="0"/>
              <a:t>Using Browse</a:t>
            </a:r>
            <a:r>
              <a:rPr lang="de-CH" sz="3800" b="1" dirty="0" smtClean="0"/>
              <a:t> </a:t>
            </a:r>
            <a:r>
              <a:rPr lang="de-CH" sz="3800" dirty="0" smtClean="0"/>
              <a:t>options</a:t>
            </a:r>
            <a:endParaRPr lang="en-US" sz="3800" dirty="0"/>
          </a:p>
        </p:txBody>
      </p:sp>
      <p:sp>
        <p:nvSpPr>
          <p:cNvPr id="7" name="Rounded Rectangular Callout 6"/>
          <p:cNvSpPr/>
          <p:nvPr/>
        </p:nvSpPr>
        <p:spPr>
          <a:xfrm>
            <a:off x="6199003" y="4085492"/>
            <a:ext cx="2623380" cy="755302"/>
          </a:xfrm>
          <a:prstGeom prst="wedgeRoundRectCallout">
            <a:avLst>
              <a:gd name="adj1" fmla="val -30506"/>
              <a:gd name="adj2" fmla="val -87950"/>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smtClean="0">
                <a:solidFill>
                  <a:schemeClr val="bg1"/>
                </a:solidFill>
                <a:latin typeface="Arial" pitchFamily="34" charset="0"/>
                <a:cs typeface="Arial" pitchFamily="34" charset="0"/>
              </a:rPr>
              <a:t>…or </a:t>
            </a:r>
            <a:r>
              <a:rPr lang="en-GB" sz="1200" dirty="0">
                <a:solidFill>
                  <a:schemeClr val="bg1"/>
                </a:solidFill>
                <a:latin typeface="Arial" pitchFamily="34" charset="0"/>
                <a:cs typeface="Arial" pitchFamily="34" charset="0"/>
              </a:rPr>
              <a:t>see all our journals in an alphabetical list.</a:t>
            </a:r>
          </a:p>
        </p:txBody>
      </p:sp>
      <p:sp>
        <p:nvSpPr>
          <p:cNvPr id="8" name="Rounded Rectangular Callout 7"/>
          <p:cNvSpPr/>
          <p:nvPr/>
        </p:nvSpPr>
        <p:spPr>
          <a:xfrm>
            <a:off x="127820" y="3047087"/>
            <a:ext cx="1726205" cy="1288650"/>
          </a:xfrm>
          <a:prstGeom prst="wedgeRoundRectCallout">
            <a:avLst>
              <a:gd name="adj1" fmla="val 79998"/>
              <a:gd name="adj2" fmla="val -1964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smtClean="0">
                <a:solidFill>
                  <a:schemeClr val="bg1"/>
                </a:solidFill>
                <a:latin typeface="Arial" pitchFamily="34" charset="0"/>
                <a:ea typeface="ＭＳ Ｐゴシック" pitchFamily="34" charset="-128"/>
                <a:cs typeface="Arial" pitchFamily="34" charset="0"/>
              </a:rPr>
              <a:t>You can browse our journals by discipline</a:t>
            </a:r>
            <a:r>
              <a:rPr lang="en-GB" sz="1200" dirty="0" smtClean="0">
                <a:solidFill>
                  <a:schemeClr val="bg1"/>
                </a:solidFill>
                <a:latin typeface="Arial" pitchFamily="34" charset="0"/>
                <a:cs typeface="Arial" pitchFamily="34" charset="0"/>
              </a:rPr>
              <a:t>…</a:t>
            </a:r>
            <a:endParaRPr lang="en-GB" sz="1200" dirty="0">
              <a:solidFill>
                <a:schemeClr val="bg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36225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3800" dirty="0" smtClean="0"/>
              <a:t>Using Browse</a:t>
            </a:r>
            <a:r>
              <a:rPr lang="de-CH" sz="3800" b="1" dirty="0" smtClean="0"/>
              <a:t/>
            </a:r>
            <a:br>
              <a:rPr lang="de-CH" sz="3800" b="1" dirty="0" smtClean="0"/>
            </a:br>
            <a:r>
              <a:rPr lang="de-CH" sz="3800" dirty="0" smtClean="0"/>
              <a:t>options</a:t>
            </a:r>
            <a:endParaRPr lang="en-US" sz="3800" dirty="0"/>
          </a:p>
        </p:txBody>
      </p:sp>
      <p:pic>
        <p:nvPicPr>
          <p:cNvPr id="2" name="Picture 1"/>
          <p:cNvPicPr>
            <a:picLocks noChangeAspect="1"/>
          </p:cNvPicPr>
          <p:nvPr/>
        </p:nvPicPr>
        <p:blipFill>
          <a:blip r:embed="rId2"/>
          <a:stretch>
            <a:fillRect/>
          </a:stretch>
        </p:blipFill>
        <p:spPr>
          <a:xfrm>
            <a:off x="3941367" y="155917"/>
            <a:ext cx="5057489" cy="4720884"/>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261258" y="1947218"/>
            <a:ext cx="3396342" cy="1303982"/>
          </a:xfrm>
          <a:prstGeom prst="wedgeRoundRectCallout">
            <a:avLst>
              <a:gd name="adj1" fmla="val 62232"/>
              <a:gd name="adj2" fmla="val -15132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a:t>
            </a:r>
            <a:r>
              <a:rPr lang="en-GB" sz="1500" b="1" dirty="0">
                <a:solidFill>
                  <a:schemeClr val="bg1"/>
                </a:solidFill>
                <a:latin typeface="Arial" pitchFamily="34" charset="0"/>
                <a:ea typeface="ＭＳ Ｐゴシック" pitchFamily="34" charset="-128"/>
                <a:cs typeface="Arial" pitchFamily="34" charset="0"/>
              </a:rPr>
              <a:t>Browse</a:t>
            </a:r>
            <a:r>
              <a:rPr lang="en-GB" sz="1500" dirty="0">
                <a:solidFill>
                  <a:schemeClr val="bg1"/>
                </a:solidFill>
                <a:latin typeface="Arial" pitchFamily="34" charset="0"/>
                <a:ea typeface="ＭＳ Ｐゴシック" pitchFamily="34" charset="-128"/>
                <a:cs typeface="Arial" pitchFamily="34" charset="0"/>
              </a:rPr>
              <a:t> drop-down menus to see what journals we publish in your subject area.</a:t>
            </a:r>
          </a:p>
        </p:txBody>
      </p:sp>
      <p:sp>
        <p:nvSpPr>
          <p:cNvPr id="9" name="Rounded Rectangular Callout 8"/>
          <p:cNvSpPr/>
          <p:nvPr/>
        </p:nvSpPr>
        <p:spPr>
          <a:xfrm>
            <a:off x="1843314" y="3740333"/>
            <a:ext cx="2328061" cy="1136468"/>
          </a:xfrm>
          <a:prstGeom prst="wedgeRoundRectCallout">
            <a:avLst>
              <a:gd name="adj1" fmla="val 65615"/>
              <a:gd name="adj2" fmla="val -2645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Click on a journal title to go to its homepage and start exploring the publication.</a:t>
            </a:r>
            <a:endParaRPr lang="en-GB" sz="1200" dirty="0">
              <a:solidFill>
                <a:schemeClr val="bg1"/>
              </a:solidFill>
            </a:endParaRPr>
          </a:p>
        </p:txBody>
      </p:sp>
    </p:spTree>
    <p:extLst>
      <p:ext uri="{BB962C8B-B14F-4D97-AF65-F5344CB8AC3E}">
        <p14:creationId xmlns:p14="http://schemas.microsoft.com/office/powerpoint/2010/main" val="1775837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5845" y="1830912"/>
            <a:ext cx="6118583" cy="32185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rmAutofit/>
          </a:bodyPr>
          <a:lstStyle/>
          <a:p>
            <a:r>
              <a:rPr lang="de-CH" sz="3800" dirty="0" smtClean="0"/>
              <a:t>Using the Quick search</a:t>
            </a:r>
            <a:endParaRPr lang="en-US" sz="3800" dirty="0"/>
          </a:p>
        </p:txBody>
      </p:sp>
      <p:sp>
        <p:nvSpPr>
          <p:cNvPr id="7" name="Rounded Rectangular Callout 6"/>
          <p:cNvSpPr/>
          <p:nvPr/>
        </p:nvSpPr>
        <p:spPr>
          <a:xfrm>
            <a:off x="6026538" y="220133"/>
            <a:ext cx="3015780" cy="1479111"/>
          </a:xfrm>
          <a:prstGeom prst="wedgeRoundRectCallout">
            <a:avLst>
              <a:gd name="adj1" fmla="val -60771"/>
              <a:gd name="adj2" fmla="val 11790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
        <p:nvSpPr>
          <p:cNvPr id="5" name="Rounded Rectangular Callout 4"/>
          <p:cNvSpPr/>
          <p:nvPr/>
        </p:nvSpPr>
        <p:spPr>
          <a:xfrm>
            <a:off x="73307" y="2114431"/>
            <a:ext cx="2685075" cy="599888"/>
          </a:xfrm>
          <a:prstGeom prst="wedgeRoundRectCallout">
            <a:avLst>
              <a:gd name="adj1" fmla="val 97267"/>
              <a:gd name="adj2" fmla="val -6471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smtClean="0">
                <a:solidFill>
                  <a:schemeClr val="bg1"/>
                </a:solidFill>
              </a:rPr>
              <a:t>You’ll also see the Quick search bar at the top-right of all pages on the platform.</a:t>
            </a:r>
            <a:endParaRPr lang="en-GB" sz="1200" dirty="0">
              <a:solidFill>
                <a:schemeClr val="bg1"/>
              </a:solidFill>
            </a:endParaRPr>
          </a:p>
        </p:txBody>
      </p:sp>
    </p:spTree>
    <p:extLst>
      <p:ext uri="{BB962C8B-B14F-4D97-AF65-F5344CB8AC3E}">
        <p14:creationId xmlns:p14="http://schemas.microsoft.com/office/powerpoint/2010/main" val="926844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8568" y="1165776"/>
            <a:ext cx="5276815" cy="382569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rmAutofit/>
          </a:bodyPr>
          <a:lstStyle/>
          <a:p>
            <a:r>
              <a:rPr lang="de-CH" sz="3300" dirty="0"/>
              <a:t>Using the Advanced search</a:t>
            </a:r>
            <a:endParaRPr lang="en-US" sz="3300" dirty="0"/>
          </a:p>
        </p:txBody>
      </p:sp>
      <p:sp>
        <p:nvSpPr>
          <p:cNvPr id="8" name="Rounded Rectangular Callout 7"/>
          <p:cNvSpPr/>
          <p:nvPr/>
        </p:nvSpPr>
        <p:spPr>
          <a:xfrm>
            <a:off x="5370237" y="3793666"/>
            <a:ext cx="3266058" cy="617677"/>
          </a:xfrm>
          <a:prstGeom prst="wedgeRoundRectCallout">
            <a:avLst>
              <a:gd name="adj1" fmla="val -49942"/>
              <a:gd name="adj2" fmla="val -23723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Choose to search within particular journals only, and to search only across journals saved to </a:t>
            </a:r>
            <a:r>
              <a:rPr lang="en-GB" sz="1050" b="1" dirty="0" smtClean="0">
                <a:solidFill>
                  <a:schemeClr val="bg1"/>
                </a:solidFill>
                <a:latin typeface="Arial" pitchFamily="34" charset="0"/>
                <a:ea typeface="ＭＳ Ｐゴシック" pitchFamily="34" charset="-128"/>
                <a:cs typeface="Arial" pitchFamily="34" charset="0"/>
              </a:rPr>
              <a:t>My </a:t>
            </a:r>
            <a:r>
              <a:rPr lang="en-GB" sz="1050" b="1" dirty="0" err="1" smtClean="0">
                <a:solidFill>
                  <a:schemeClr val="bg1"/>
                </a:solidFill>
                <a:latin typeface="Arial" pitchFamily="34" charset="0"/>
                <a:ea typeface="ＭＳ Ｐゴシック" pitchFamily="34" charset="-128"/>
                <a:cs typeface="Arial" pitchFamily="34" charset="0"/>
              </a:rPr>
              <a:t>Favorite</a:t>
            </a:r>
            <a:r>
              <a:rPr lang="en-GB" sz="1050" b="1" dirty="0" smtClean="0">
                <a:solidFill>
                  <a:schemeClr val="bg1"/>
                </a:solidFill>
                <a:latin typeface="Arial" pitchFamily="34" charset="0"/>
                <a:ea typeface="ＭＳ Ｐゴシック" pitchFamily="34" charset="-128"/>
                <a:cs typeface="Arial" pitchFamily="34" charset="0"/>
              </a:rPr>
              <a:t> Journals</a:t>
            </a:r>
            <a:endParaRPr lang="en-GB" sz="1050" dirty="0">
              <a:solidFill>
                <a:schemeClr val="bg1"/>
              </a:solidFill>
              <a:latin typeface="Arial" pitchFamily="34" charset="0"/>
              <a:ea typeface="ＭＳ Ｐゴシック" pitchFamily="34" charset="-128"/>
              <a:cs typeface="Arial" pitchFamily="34" charset="0"/>
            </a:endParaRPr>
          </a:p>
        </p:txBody>
      </p:sp>
      <p:sp>
        <p:nvSpPr>
          <p:cNvPr id="9" name="Rounded Rectangular Callout 8"/>
          <p:cNvSpPr/>
          <p:nvPr/>
        </p:nvSpPr>
        <p:spPr>
          <a:xfrm>
            <a:off x="139700" y="1809750"/>
            <a:ext cx="2214562" cy="548217"/>
          </a:xfrm>
          <a:prstGeom prst="wedgeRoundRectCallout">
            <a:avLst>
              <a:gd name="adj1" fmla="val 63116"/>
              <a:gd name="adj2" fmla="val 17020"/>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Enter your search criteria</a:t>
            </a:r>
            <a:endParaRPr lang="en-GB" sz="105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139700" y="3078622"/>
            <a:ext cx="2214562" cy="548217"/>
          </a:xfrm>
          <a:prstGeom prst="wedgeRoundRectCallout">
            <a:avLst>
              <a:gd name="adj1" fmla="val 56548"/>
              <a:gd name="adj2" fmla="val -18887"/>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Customise your publication date</a:t>
            </a:r>
            <a:endParaRPr lang="en-GB" sz="1050" dirty="0">
              <a:solidFill>
                <a:schemeClr val="bg1"/>
              </a:solidFill>
              <a:latin typeface="Arial" pitchFamily="34" charset="0"/>
              <a:ea typeface="ＭＳ Ｐゴシック" pitchFamily="34" charset="-128"/>
              <a:cs typeface="Arial" pitchFamily="34" charset="0"/>
            </a:endParaRPr>
          </a:p>
        </p:txBody>
      </p:sp>
      <p:sp>
        <p:nvSpPr>
          <p:cNvPr id="11" name="Rounded Rectangular Callout 10"/>
          <p:cNvSpPr/>
          <p:nvPr/>
        </p:nvSpPr>
        <p:spPr>
          <a:xfrm>
            <a:off x="139700" y="3854732"/>
            <a:ext cx="2214562" cy="548217"/>
          </a:xfrm>
          <a:prstGeom prst="wedgeRoundRectCallout">
            <a:avLst>
              <a:gd name="adj1" fmla="val 56548"/>
              <a:gd name="adj2" fmla="val -18887"/>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smtClean="0">
                <a:solidFill>
                  <a:schemeClr val="bg1"/>
                </a:solidFill>
                <a:latin typeface="Arial" pitchFamily="34" charset="0"/>
                <a:ea typeface="ＭＳ Ｐゴシック" pitchFamily="34" charset="-128"/>
                <a:cs typeface="Arial" pitchFamily="34" charset="0"/>
              </a:rPr>
              <a:t>Choose which content you want to see in your results</a:t>
            </a:r>
            <a:endParaRPr lang="en-GB" sz="1000" dirty="0">
              <a:solidFill>
                <a:schemeClr val="bg1"/>
              </a:solidFill>
              <a:latin typeface="Arial" pitchFamily="34" charset="0"/>
              <a:ea typeface="ＭＳ Ｐゴシック" pitchFamily="34" charset="-128"/>
              <a:cs typeface="Arial" pitchFamily="34" charset="0"/>
            </a:endParaRPr>
          </a:p>
        </p:txBody>
      </p:sp>
      <p:sp>
        <p:nvSpPr>
          <p:cNvPr id="13" name="Rounded Rectangular Callout 12"/>
          <p:cNvSpPr/>
          <p:nvPr/>
        </p:nvSpPr>
        <p:spPr>
          <a:xfrm>
            <a:off x="6660619" y="1826568"/>
            <a:ext cx="2221016" cy="372978"/>
          </a:xfrm>
          <a:prstGeom prst="wedgeRoundRectCallout">
            <a:avLst>
              <a:gd name="adj1" fmla="val -89129"/>
              <a:gd name="adj2" fmla="val -1413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900" dirty="0" smtClean="0">
                <a:solidFill>
                  <a:schemeClr val="bg1"/>
                </a:solidFill>
              </a:rPr>
              <a:t>Access the Advanced search from any page on the platform</a:t>
            </a:r>
            <a:endParaRPr lang="en-GB" sz="900" dirty="0">
              <a:solidFill>
                <a:schemeClr val="bg1"/>
              </a:solidFill>
            </a:endParaRPr>
          </a:p>
        </p:txBody>
      </p:sp>
      <p:sp>
        <p:nvSpPr>
          <p:cNvPr id="14" name="Rounded Rectangular Callout 13"/>
          <p:cNvSpPr/>
          <p:nvPr/>
        </p:nvSpPr>
        <p:spPr>
          <a:xfrm>
            <a:off x="6907310" y="2804514"/>
            <a:ext cx="1974325" cy="548217"/>
          </a:xfrm>
          <a:prstGeom prst="wedgeRoundRectCallout">
            <a:avLst>
              <a:gd name="adj1" fmla="val -112296"/>
              <a:gd name="adj2" fmla="val -123763"/>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smtClean="0">
                <a:solidFill>
                  <a:schemeClr val="bg1"/>
                </a:solidFill>
                <a:latin typeface="Arial" pitchFamily="34" charset="0"/>
                <a:ea typeface="ＭＳ Ｐゴシック" pitchFamily="34" charset="-128"/>
                <a:cs typeface="Arial" pitchFamily="34" charset="0"/>
              </a:rPr>
              <a:t>Add new rows of     search criteria</a:t>
            </a:r>
            <a:endParaRPr lang="en-GB" sz="1050" dirty="0">
              <a:solidFill>
                <a:schemeClr val="bg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3377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42419" y="1172439"/>
            <a:ext cx="3521881" cy="3751866"/>
            <a:chOff x="4417485" y="119216"/>
            <a:chExt cx="4638024" cy="4905068"/>
          </a:xfrm>
        </p:grpSpPr>
        <p:pic>
          <p:nvPicPr>
            <p:cNvPr id="2" name="Picture 1"/>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4417485" y="2366420"/>
              <a:ext cx="188634" cy="188634"/>
            </a:xfrm>
            <a:prstGeom prst="rect">
              <a:avLst/>
            </a:prstGeom>
          </p:spPr>
        </p:pic>
        <p:pic>
          <p:nvPicPr>
            <p:cNvPr id="9" name="Picture 8"/>
            <p:cNvPicPr>
              <a:picLocks noChangeAspect="1"/>
            </p:cNvPicPr>
            <p:nvPr/>
          </p:nvPicPr>
          <p:blipFill>
            <a:blip r:embed="rId4"/>
            <a:stretch>
              <a:fillRect/>
            </a:stretch>
          </p:blipFill>
          <p:spPr>
            <a:xfrm>
              <a:off x="4417485" y="4568190"/>
              <a:ext cx="179510" cy="190500"/>
            </a:xfrm>
            <a:prstGeom prst="rect">
              <a:avLst/>
            </a:prstGeom>
          </p:spPr>
        </p:pic>
      </p:grpSp>
      <p:sp>
        <p:nvSpPr>
          <p:cNvPr id="19" name="Rounded Rectangular Callout 18"/>
          <p:cNvSpPr/>
          <p:nvPr/>
        </p:nvSpPr>
        <p:spPr>
          <a:xfrm>
            <a:off x="117172" y="1453536"/>
            <a:ext cx="2512402" cy="1420404"/>
          </a:xfrm>
          <a:prstGeom prst="wedgeRoundRectCallout">
            <a:avLst>
              <a:gd name="adj1" fmla="val 68389"/>
              <a:gd name="adj2" fmla="val 38567"/>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endParaRPr lang="en-GB" sz="1100" dirty="0">
              <a:solidFill>
                <a:schemeClr val="bg1"/>
              </a:solidFill>
              <a:latin typeface="Arial" pitchFamily="34" charset="0"/>
              <a:cs typeface="Arial" pitchFamily="34" charset="0"/>
            </a:endParaRPr>
          </a:p>
        </p:txBody>
      </p:sp>
      <p:sp>
        <p:nvSpPr>
          <p:cNvPr id="4" name="Title 3"/>
          <p:cNvSpPr>
            <a:spLocks noGrp="1"/>
          </p:cNvSpPr>
          <p:nvPr>
            <p:ph type="title"/>
          </p:nvPr>
        </p:nvSpPr>
        <p:spPr>
          <a:xfrm>
            <a:off x="191729" y="315189"/>
            <a:ext cx="4556869" cy="857250"/>
          </a:xfrm>
        </p:spPr>
        <p:txBody>
          <a:bodyPr>
            <a:noAutofit/>
          </a:bodyPr>
          <a:lstStyle/>
          <a:p>
            <a:r>
              <a:rPr lang="de-CH" sz="3750" dirty="0" smtClean="0"/>
              <a:t>Viewing your results</a:t>
            </a:r>
            <a:endParaRPr lang="en-US" sz="3750" dirty="0"/>
          </a:p>
        </p:txBody>
      </p:sp>
      <p:sp>
        <p:nvSpPr>
          <p:cNvPr id="11" name="Rounded Rectangular Callout 10"/>
          <p:cNvSpPr/>
          <p:nvPr/>
        </p:nvSpPr>
        <p:spPr>
          <a:xfrm>
            <a:off x="6599134" y="3094343"/>
            <a:ext cx="2386116" cy="715657"/>
          </a:xfrm>
          <a:prstGeom prst="wedgeRoundRectCallout">
            <a:avLst>
              <a:gd name="adj1" fmla="val -57371"/>
              <a:gd name="adj2" fmla="val -1157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50" dirty="0" smtClean="0">
                <a:solidFill>
                  <a:schemeClr val="bg1"/>
                </a:solidFill>
              </a:rPr>
              <a:t>The </a:t>
            </a:r>
            <a:r>
              <a:rPr lang="en-GB" sz="1050" b="1" dirty="0" smtClean="0">
                <a:solidFill>
                  <a:schemeClr val="bg1"/>
                </a:solidFill>
              </a:rPr>
              <a:t>Publication Date </a:t>
            </a:r>
            <a:r>
              <a:rPr lang="en-GB" sz="1050" dirty="0" smtClean="0">
                <a:solidFill>
                  <a:schemeClr val="bg1"/>
                </a:solidFill>
              </a:rPr>
              <a:t>slider ensures you are seeing the most recently-published results.</a:t>
            </a:r>
            <a:endParaRPr lang="en-GB" sz="1050" dirty="0">
              <a:solidFill>
                <a:schemeClr val="bg1"/>
              </a:solidFill>
            </a:endParaRPr>
          </a:p>
        </p:txBody>
      </p:sp>
      <p:sp>
        <p:nvSpPr>
          <p:cNvPr id="6" name="Rounded Rectangular Callout 5"/>
          <p:cNvSpPr/>
          <p:nvPr/>
        </p:nvSpPr>
        <p:spPr>
          <a:xfrm>
            <a:off x="6518756" y="200684"/>
            <a:ext cx="2512402" cy="1420404"/>
          </a:xfrm>
          <a:prstGeom prst="wedgeRoundRectCallout">
            <a:avLst>
              <a:gd name="adj1" fmla="val -54816"/>
              <a:gd name="adj2" fmla="val 71533"/>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cs typeface="Arial" pitchFamily="34" charset="0"/>
              </a:rPr>
              <a:t>Use the filters on </a:t>
            </a:r>
            <a:r>
              <a:rPr lang="en-GB" sz="1400" dirty="0" smtClean="0">
                <a:solidFill>
                  <a:schemeClr val="bg1"/>
                </a:solidFill>
                <a:latin typeface="Arial" pitchFamily="34" charset="0"/>
                <a:cs typeface="Arial" pitchFamily="34" charset="0"/>
              </a:rPr>
              <a:t>the right-hand </a:t>
            </a:r>
            <a:r>
              <a:rPr lang="en-GB" sz="1400" dirty="0">
                <a:solidFill>
                  <a:schemeClr val="bg1"/>
                </a:solidFill>
                <a:latin typeface="Arial" pitchFamily="34" charset="0"/>
                <a:cs typeface="Arial" pitchFamily="34" charset="0"/>
              </a:rPr>
              <a:t>side of the search results page to refine your search. </a:t>
            </a:r>
          </a:p>
        </p:txBody>
      </p:sp>
      <p:sp>
        <p:nvSpPr>
          <p:cNvPr id="12" name="Rounded Rectangular Callout 11"/>
          <p:cNvSpPr/>
          <p:nvPr/>
        </p:nvSpPr>
        <p:spPr>
          <a:xfrm>
            <a:off x="117172" y="1453536"/>
            <a:ext cx="2512402" cy="1420404"/>
          </a:xfrm>
          <a:prstGeom prst="wedgeRoundRectCallout">
            <a:avLst>
              <a:gd name="adj1" fmla="val 68891"/>
              <a:gd name="adj2" fmla="val -1115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smtClean="0">
                <a:solidFill>
                  <a:schemeClr val="bg1"/>
                </a:solidFill>
                <a:latin typeface="Arial" pitchFamily="34" charset="0"/>
                <a:cs typeface="Arial" pitchFamily="34" charset="0"/>
              </a:rPr>
              <a:t>Click the article title to view the article, or download the PDF straight away by clicking on the PDF icon. </a:t>
            </a:r>
            <a:endParaRPr lang="en-GB" sz="1200" dirty="0">
              <a:solidFill>
                <a:schemeClr val="bg1"/>
              </a:solidFill>
              <a:latin typeface="Arial" pitchFamily="34" charset="0"/>
              <a:cs typeface="Arial" pitchFamily="34" charset="0"/>
            </a:endParaRPr>
          </a:p>
        </p:txBody>
      </p:sp>
      <p:grpSp>
        <p:nvGrpSpPr>
          <p:cNvPr id="7" name="Group 6"/>
          <p:cNvGrpSpPr/>
          <p:nvPr/>
        </p:nvGrpSpPr>
        <p:grpSpPr>
          <a:xfrm>
            <a:off x="147448" y="3452171"/>
            <a:ext cx="2530095" cy="369332"/>
            <a:chOff x="158434" y="3578299"/>
            <a:chExt cx="2530095" cy="369332"/>
          </a:xfrm>
        </p:grpSpPr>
        <p:pic>
          <p:nvPicPr>
            <p:cNvPr id="3" name="Picture 2"/>
            <p:cNvPicPr>
              <a:picLocks noChangeAspect="1"/>
            </p:cNvPicPr>
            <p:nvPr/>
          </p:nvPicPr>
          <p:blipFill>
            <a:blip r:embed="rId5"/>
            <a:stretch>
              <a:fillRect/>
            </a:stretch>
          </p:blipFill>
          <p:spPr>
            <a:xfrm>
              <a:off x="158434" y="3597199"/>
              <a:ext cx="313893" cy="327251"/>
            </a:xfrm>
            <a:prstGeom prst="rect">
              <a:avLst/>
            </a:prstGeom>
          </p:spPr>
        </p:pic>
        <p:sp>
          <p:nvSpPr>
            <p:cNvPr id="5" name="TextBox 4"/>
            <p:cNvSpPr txBox="1"/>
            <p:nvPr/>
          </p:nvSpPr>
          <p:spPr>
            <a:xfrm>
              <a:off x="449406" y="3578299"/>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available through                your library’s subscription </a:t>
              </a:r>
              <a:endParaRPr lang="en-GB" sz="900" b="1" dirty="0">
                <a:solidFill>
                  <a:schemeClr val="tx2"/>
                </a:solidFill>
                <a:latin typeface="Arial" pitchFamily="34" charset="0"/>
                <a:ea typeface="+mj-ea"/>
                <a:cs typeface="Arial" pitchFamily="34" charset="0"/>
              </a:endParaRPr>
            </a:p>
          </p:txBody>
        </p:sp>
      </p:grpSp>
      <p:grpSp>
        <p:nvGrpSpPr>
          <p:cNvPr id="16" name="Group 15"/>
          <p:cNvGrpSpPr/>
          <p:nvPr/>
        </p:nvGrpSpPr>
        <p:grpSpPr>
          <a:xfrm>
            <a:off x="147448" y="3882068"/>
            <a:ext cx="2530094" cy="369633"/>
            <a:chOff x="147448" y="3882068"/>
            <a:chExt cx="2530094" cy="369633"/>
          </a:xfrm>
        </p:grpSpPr>
        <p:pic>
          <p:nvPicPr>
            <p:cNvPr id="13" name="Picture 12"/>
            <p:cNvPicPr>
              <a:picLocks noChangeAspect="1"/>
            </p:cNvPicPr>
            <p:nvPr/>
          </p:nvPicPr>
          <p:blipFill>
            <a:blip r:embed="rId3"/>
            <a:stretch>
              <a:fillRect/>
            </a:stretch>
          </p:blipFill>
          <p:spPr>
            <a:xfrm>
              <a:off x="147448" y="3924450"/>
              <a:ext cx="324879" cy="327251"/>
            </a:xfrm>
            <a:prstGeom prst="rect">
              <a:avLst/>
            </a:prstGeom>
          </p:spPr>
        </p:pic>
        <p:sp>
          <p:nvSpPr>
            <p:cNvPr id="15" name="TextBox 14"/>
            <p:cNvSpPr txBox="1"/>
            <p:nvPr/>
          </p:nvSpPr>
          <p:spPr>
            <a:xfrm>
              <a:off x="438419" y="3882068"/>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not available through                your library’s subscription </a:t>
              </a:r>
              <a:endParaRPr lang="en-GB" sz="900" b="1" dirty="0">
                <a:solidFill>
                  <a:schemeClr val="tx2"/>
                </a:solidFill>
                <a:latin typeface="Arial" pitchFamily="34" charset="0"/>
                <a:ea typeface="+mj-ea"/>
                <a:cs typeface="Arial" pitchFamily="34" charset="0"/>
              </a:endParaRPr>
            </a:p>
          </p:txBody>
        </p:sp>
      </p:grpSp>
      <p:grpSp>
        <p:nvGrpSpPr>
          <p:cNvPr id="18" name="Group 17"/>
          <p:cNvGrpSpPr/>
          <p:nvPr/>
        </p:nvGrpSpPr>
        <p:grpSpPr>
          <a:xfrm>
            <a:off x="158434" y="4293782"/>
            <a:ext cx="2356166" cy="369332"/>
            <a:chOff x="158434" y="4263165"/>
            <a:chExt cx="2356166" cy="369332"/>
          </a:xfrm>
        </p:grpSpPr>
        <p:pic>
          <p:nvPicPr>
            <p:cNvPr id="14" name="Picture 13"/>
            <p:cNvPicPr>
              <a:picLocks noChangeAspect="1"/>
            </p:cNvPicPr>
            <p:nvPr/>
          </p:nvPicPr>
          <p:blipFill>
            <a:blip r:embed="rId4"/>
            <a:stretch>
              <a:fillRect/>
            </a:stretch>
          </p:blipFill>
          <p:spPr>
            <a:xfrm>
              <a:off x="158434" y="4293782"/>
              <a:ext cx="313893" cy="335544"/>
            </a:xfrm>
            <a:prstGeom prst="rect">
              <a:avLst/>
            </a:prstGeom>
          </p:spPr>
        </p:pic>
        <p:sp>
          <p:nvSpPr>
            <p:cNvPr id="17" name="TextBox 16"/>
            <p:cNvSpPr txBox="1"/>
            <p:nvPr/>
          </p:nvSpPr>
          <p:spPr>
            <a:xfrm>
              <a:off x="445619" y="4263165"/>
              <a:ext cx="2068981"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Article </a:t>
              </a:r>
              <a:r>
                <a:rPr lang="en-GB" sz="900" b="1" dirty="0" smtClean="0">
                  <a:solidFill>
                    <a:schemeClr val="tx2"/>
                  </a:solidFill>
                  <a:latin typeface="Arial" pitchFamily="34" charset="0"/>
                  <a:ea typeface="+mj-ea"/>
                  <a:cs typeface="Arial" pitchFamily="34" charset="0"/>
                </a:rPr>
                <a:t>is available because it is Open Access</a:t>
              </a:r>
              <a:endParaRPr lang="en-GB" sz="900" b="1" dirty="0">
                <a:solidFill>
                  <a:schemeClr val="tx2"/>
                </a:solidFill>
                <a:latin typeface="Arial" pitchFamily="34" charset="0"/>
                <a:ea typeface="+mj-ea"/>
                <a:cs typeface="Arial" pitchFamily="34" charset="0"/>
              </a:endParaRPr>
            </a:p>
          </p:txBody>
        </p:sp>
      </p:grpSp>
    </p:spTree>
    <p:extLst>
      <p:ext uri="{BB962C8B-B14F-4D97-AF65-F5344CB8AC3E}">
        <p14:creationId xmlns:p14="http://schemas.microsoft.com/office/powerpoint/2010/main" val="215745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smtClean="0"/>
              <a:t>Applying your learning</a:t>
            </a:r>
            <a:endParaRPr lang="en-GB" sz="4400" b="1" dirty="0"/>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200" b="1" dirty="0" smtClean="0"/>
              <a:t>Visit</a:t>
            </a:r>
            <a:r>
              <a:rPr lang="en-GB" sz="2000" dirty="0" smtClean="0"/>
              <a:t> </a:t>
            </a:r>
            <a:r>
              <a:rPr lang="en-GB" sz="1900" dirty="0" smtClean="0"/>
              <a:t>the </a:t>
            </a:r>
            <a:r>
              <a:rPr lang="en-GB" sz="1900" i="1" dirty="0" smtClean="0"/>
              <a:t>SAGE Journals </a:t>
            </a:r>
            <a:r>
              <a:rPr lang="en-GB" sz="1900" dirty="0" smtClean="0"/>
              <a:t>homepage at </a:t>
            </a:r>
            <a:r>
              <a:rPr lang="en-GB" sz="1900" b="1" u="sng" dirty="0" smtClean="0">
                <a:solidFill>
                  <a:schemeClr val="bg2"/>
                </a:solidFill>
              </a:rPr>
              <a:t>https://journals.sagepub.com</a:t>
            </a:r>
            <a:r>
              <a:rPr lang="en-GB" sz="1900" b="1" dirty="0" smtClean="0">
                <a:solidFill>
                  <a:schemeClr val="bg2"/>
                </a:solidFill>
              </a:rPr>
              <a:t> </a:t>
            </a:r>
            <a:r>
              <a:rPr lang="en-GB" sz="1900" dirty="0" smtClean="0"/>
              <a:t>or find it via your library catalogue</a:t>
            </a:r>
          </a:p>
          <a:p>
            <a:pPr marL="171450" indent="-171450">
              <a:buFont typeface="Wingdings" panose="05000000000000000000" pitchFamily="2" charset="2"/>
              <a:buChar char="q"/>
            </a:pPr>
            <a:endParaRPr lang="en-GB" sz="1200" dirty="0"/>
          </a:p>
          <a:p>
            <a:pPr marL="342900" indent="-342900">
              <a:buFont typeface="Wingdings" panose="05000000000000000000" pitchFamily="2" charset="2"/>
              <a:buChar char="q"/>
            </a:pPr>
            <a:r>
              <a:rPr lang="en-GB" sz="2200" b="1" dirty="0" smtClean="0"/>
              <a:t>Run a search </a:t>
            </a:r>
            <a:r>
              <a:rPr lang="en-GB" sz="1900" dirty="0" smtClean="0"/>
              <a:t>based on a current assignment or project you are working on</a:t>
            </a:r>
          </a:p>
          <a:p>
            <a:pPr marL="171450" indent="-171450">
              <a:buFont typeface="Wingdings" panose="05000000000000000000" pitchFamily="2" charset="2"/>
              <a:buChar char="q"/>
            </a:pPr>
            <a:endParaRPr lang="en-GB" sz="1200" dirty="0"/>
          </a:p>
          <a:p>
            <a:pPr marL="342900" indent="-342900">
              <a:buFont typeface="Wingdings" panose="05000000000000000000" pitchFamily="2" charset="2"/>
              <a:buChar char="q"/>
            </a:pPr>
            <a:r>
              <a:rPr lang="en-GB" sz="2200" b="1" dirty="0" smtClean="0"/>
              <a:t>Use the filters </a:t>
            </a:r>
            <a:r>
              <a:rPr lang="en-GB" sz="2000" dirty="0" smtClean="0"/>
              <a:t>to find articles from 2018 only</a:t>
            </a:r>
            <a:endParaRPr lang="en-GB" sz="2000" b="1" dirty="0"/>
          </a:p>
        </p:txBody>
      </p:sp>
      <p:sp>
        <p:nvSpPr>
          <p:cNvPr id="13" name="Rectangle 12">
            <a:hlinkClick r:id="rId2"/>
          </p:cNvPr>
          <p:cNvSpPr/>
          <p:nvPr/>
        </p:nvSpPr>
        <p:spPr>
          <a:xfrm>
            <a:off x="5301343" y="2324119"/>
            <a:ext cx="3629571" cy="556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_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316855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smtClean="0"/>
              <a:t>Exploring journal content</a:t>
            </a:r>
            <a:endParaRPr lang="en-US" sz="4300" b="1" dirty="0"/>
          </a:p>
        </p:txBody>
      </p:sp>
      <p:sp>
        <p:nvSpPr>
          <p:cNvPr id="3" name="Subtitle 2"/>
          <p:cNvSpPr>
            <a:spLocks noGrp="1"/>
          </p:cNvSpPr>
          <p:nvPr>
            <p:ph type="subTitle" idx="1"/>
          </p:nvPr>
        </p:nvSpPr>
        <p:spPr>
          <a:xfrm>
            <a:off x="1947856" y="3040941"/>
            <a:ext cx="7196144" cy="1314450"/>
          </a:xfrm>
        </p:spPr>
        <p:txBody>
          <a:bodyPr/>
          <a:lstStyle/>
          <a:p>
            <a:r>
              <a:rPr lang="en-US" dirty="0" smtClean="0"/>
              <a:t>Journal portals and article pages</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0" name="Group 9"/>
          <p:cNvGrpSpPr/>
          <p:nvPr/>
        </p:nvGrpSpPr>
        <p:grpSpPr>
          <a:xfrm>
            <a:off x="207546" y="147041"/>
            <a:ext cx="4015784" cy="461665"/>
            <a:chOff x="292620" y="157316"/>
            <a:chExt cx="4015784" cy="461665"/>
          </a:xfrm>
        </p:grpSpPr>
        <p:sp>
          <p:nvSpPr>
            <p:cNvPr id="11" name="Right Arrow 10"/>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2227413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smtClean="0"/>
              <a:t>The journal portal</a:t>
            </a:r>
            <a:endParaRPr lang="en-US" sz="3800" dirty="0"/>
          </a:p>
        </p:txBody>
      </p:sp>
      <p:pic>
        <p:nvPicPr>
          <p:cNvPr id="6" name="Picture 5"/>
          <p:cNvPicPr>
            <a:picLocks noChangeAspect="1"/>
          </p:cNvPicPr>
          <p:nvPr/>
        </p:nvPicPr>
        <p:blipFill>
          <a:blip r:embed="rId2"/>
          <a:stretch>
            <a:fillRect/>
          </a:stretch>
        </p:blipFill>
        <p:spPr>
          <a:xfrm>
            <a:off x="2297541" y="2189963"/>
            <a:ext cx="3033587" cy="2831684"/>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30018" y="2753521"/>
            <a:ext cx="1923852" cy="725953"/>
          </a:xfrm>
          <a:prstGeom prst="wedgeRoundRectCallout">
            <a:avLst>
              <a:gd name="adj1" fmla="val 81066"/>
              <a:gd name="adj2" fmla="val 18352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smtClean="0">
                <a:solidFill>
                  <a:schemeClr val="bg1"/>
                </a:solidFill>
              </a:rPr>
              <a:t>1) </a:t>
            </a:r>
            <a:r>
              <a:rPr lang="en-GB" sz="1100" dirty="0" smtClean="0">
                <a:solidFill>
                  <a:schemeClr val="bg1"/>
                </a:solidFill>
              </a:rPr>
              <a:t>Use the </a:t>
            </a:r>
            <a:r>
              <a:rPr lang="en-GB" sz="1100" b="1" dirty="0" smtClean="0">
                <a:solidFill>
                  <a:schemeClr val="bg1"/>
                </a:solidFill>
              </a:rPr>
              <a:t>Browse </a:t>
            </a:r>
            <a:r>
              <a:rPr lang="en-GB" sz="1100" dirty="0" smtClean="0">
                <a:solidFill>
                  <a:schemeClr val="bg1"/>
                </a:solidFill>
              </a:rPr>
              <a:t>page and click on the journal title.</a:t>
            </a:r>
            <a:endParaRPr lang="en-GB" sz="1100" dirty="0">
              <a:solidFill>
                <a:schemeClr val="bg1"/>
              </a:solidFill>
            </a:endParaRPr>
          </a:p>
        </p:txBody>
      </p:sp>
      <p:sp>
        <p:nvSpPr>
          <p:cNvPr id="11" name="Rounded Rectangle 10"/>
          <p:cNvSpPr/>
          <p:nvPr/>
        </p:nvSpPr>
        <p:spPr>
          <a:xfrm>
            <a:off x="340727" y="1342805"/>
            <a:ext cx="2903918" cy="725953"/>
          </a:xfrm>
          <a:prstGeom prst="roundRect">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There are two ways of getting to a journal’s portal homepage:</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5762802" y="2189963"/>
            <a:ext cx="2873550" cy="2811352"/>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215424" y="995782"/>
            <a:ext cx="3228383" cy="755719"/>
          </a:xfrm>
          <a:prstGeom prst="wedgeRoundRectCallout">
            <a:avLst>
              <a:gd name="adj1" fmla="val 20322"/>
              <a:gd name="adj2" fmla="val 17056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2</a:t>
            </a:r>
            <a:r>
              <a:rPr lang="en-GB" sz="1200" b="1" dirty="0" smtClean="0">
                <a:solidFill>
                  <a:schemeClr val="bg1"/>
                </a:solidFill>
              </a:rPr>
              <a:t>) </a:t>
            </a:r>
            <a:r>
              <a:rPr lang="en-GB" sz="1200" dirty="0" smtClean="0">
                <a:solidFill>
                  <a:schemeClr val="bg1"/>
                </a:solidFill>
              </a:rPr>
              <a:t>Run a search, select the </a:t>
            </a:r>
            <a:r>
              <a:rPr lang="en-GB" sz="1200" b="1" dirty="0" smtClean="0">
                <a:solidFill>
                  <a:schemeClr val="bg1"/>
                </a:solidFill>
              </a:rPr>
              <a:t>Journals </a:t>
            </a:r>
            <a:r>
              <a:rPr lang="en-GB" sz="1200" dirty="0" smtClean="0">
                <a:solidFill>
                  <a:schemeClr val="bg1"/>
                </a:solidFill>
              </a:rPr>
              <a:t>tab in the results page, then click on the journal title.</a:t>
            </a:r>
            <a:endParaRPr lang="en-GB" sz="1200" dirty="0">
              <a:solidFill>
                <a:schemeClr val="bg1"/>
              </a:solidFill>
            </a:endParaRPr>
          </a:p>
        </p:txBody>
      </p:sp>
    </p:spTree>
    <p:extLst>
      <p:ext uri="{BB962C8B-B14F-4D97-AF65-F5344CB8AC3E}">
        <p14:creationId xmlns:p14="http://schemas.microsoft.com/office/powerpoint/2010/main" val="843496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2667" y="139658"/>
            <a:ext cx="4616706" cy="4947046"/>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7050540" y="1062239"/>
            <a:ext cx="1886981" cy="686429"/>
          </a:xfrm>
          <a:prstGeom prst="wedgeRoundRectCallout">
            <a:avLst>
              <a:gd name="adj1" fmla="val -81033"/>
              <a:gd name="adj2" fmla="val -585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 Impact Factor and journal ranking information for the journal</a:t>
            </a:r>
            <a:endParaRPr lang="en-GB" sz="900" dirty="0">
              <a:solidFill>
                <a:schemeClr val="bg1"/>
              </a:solidFill>
            </a:endParaRPr>
          </a:p>
        </p:txBody>
      </p:sp>
      <p:sp>
        <p:nvSpPr>
          <p:cNvPr id="12" name="Rounded Rectangular Callout 11"/>
          <p:cNvSpPr/>
          <p:nvPr/>
        </p:nvSpPr>
        <p:spPr>
          <a:xfrm>
            <a:off x="6959593" y="2444475"/>
            <a:ext cx="1886981" cy="686429"/>
          </a:xfrm>
          <a:prstGeom prst="wedgeRoundRectCallout">
            <a:avLst>
              <a:gd name="adj1" fmla="val -79602"/>
              <a:gd name="adj2" fmla="val -213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Check </a:t>
            </a:r>
            <a:r>
              <a:rPr lang="en-GB" sz="900" dirty="0" err="1" smtClean="0">
                <a:solidFill>
                  <a:schemeClr val="bg1"/>
                </a:solidFill>
              </a:rPr>
              <a:t>OnlineFirst</a:t>
            </a:r>
            <a:r>
              <a:rPr lang="en-GB" sz="900" dirty="0" smtClean="0">
                <a:solidFill>
                  <a:schemeClr val="bg1"/>
                </a:solidFill>
              </a:rPr>
              <a:t> for         early digital access to the most recent articles in this journal</a:t>
            </a:r>
            <a:endParaRPr lang="en-GB" sz="900" dirty="0">
              <a:solidFill>
                <a:schemeClr val="bg1"/>
              </a:solidFill>
            </a:endParaRPr>
          </a:p>
        </p:txBody>
      </p:sp>
      <p:sp>
        <p:nvSpPr>
          <p:cNvPr id="13" name="Rounded Rectangular Callout 12"/>
          <p:cNvSpPr/>
          <p:nvPr/>
        </p:nvSpPr>
        <p:spPr>
          <a:xfrm>
            <a:off x="7050541" y="3865305"/>
            <a:ext cx="1886981" cy="884903"/>
          </a:xfrm>
          <a:prstGeom prst="wedgeRoundRectCallout">
            <a:avLst>
              <a:gd name="adj1" fmla="val -180556"/>
              <a:gd name="adj2" fmla="val -10980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 Latest Articles, Most Read and Most Cited articles from this journal</a:t>
            </a:r>
            <a:endParaRPr lang="en-GB" sz="900" dirty="0">
              <a:solidFill>
                <a:schemeClr val="bg1"/>
              </a:solidFill>
            </a:endParaRPr>
          </a:p>
        </p:txBody>
      </p:sp>
      <p:sp>
        <p:nvSpPr>
          <p:cNvPr id="14" name="Rounded Rectangular Callout 13"/>
          <p:cNvSpPr/>
          <p:nvPr/>
        </p:nvSpPr>
        <p:spPr>
          <a:xfrm>
            <a:off x="175686" y="4490884"/>
            <a:ext cx="1886981" cy="518648"/>
          </a:xfrm>
          <a:prstGeom prst="wedgeRoundRectCallout">
            <a:avLst>
              <a:gd name="adj1" fmla="val 106157"/>
              <a:gd name="adj2" fmla="val -4154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View</a:t>
            </a:r>
            <a:r>
              <a:rPr lang="en-GB" sz="900" b="1" dirty="0" smtClean="0">
                <a:solidFill>
                  <a:schemeClr val="bg1"/>
                </a:solidFill>
              </a:rPr>
              <a:t> </a:t>
            </a:r>
            <a:r>
              <a:rPr lang="en-GB" sz="900" b="1" dirty="0" err="1" smtClean="0">
                <a:solidFill>
                  <a:schemeClr val="bg1"/>
                </a:solidFill>
              </a:rPr>
              <a:t>Altmetric</a:t>
            </a:r>
            <a:r>
              <a:rPr lang="en-GB" sz="900" dirty="0" smtClean="0">
                <a:solidFill>
                  <a:schemeClr val="bg1"/>
                </a:solidFill>
              </a:rPr>
              <a:t> information for this journal article</a:t>
            </a:r>
            <a:endParaRPr lang="en-GB" sz="900" dirty="0">
              <a:solidFill>
                <a:schemeClr val="bg1"/>
              </a:solidFill>
            </a:endParaRPr>
          </a:p>
        </p:txBody>
      </p:sp>
      <p:sp>
        <p:nvSpPr>
          <p:cNvPr id="16" name="Rounded Rectangular Callout 15"/>
          <p:cNvSpPr/>
          <p:nvPr/>
        </p:nvSpPr>
        <p:spPr>
          <a:xfrm>
            <a:off x="123715" y="139658"/>
            <a:ext cx="1616595" cy="686429"/>
          </a:xfrm>
          <a:prstGeom prst="wedgeRoundRectCallout">
            <a:avLst>
              <a:gd name="adj1" fmla="val 149259"/>
              <a:gd name="adj2" fmla="val 910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Submit your own research to this journal</a:t>
            </a:r>
            <a:endParaRPr lang="en-GB" sz="900" dirty="0">
              <a:solidFill>
                <a:schemeClr val="bg1"/>
              </a:solidFill>
            </a:endParaRPr>
          </a:p>
        </p:txBody>
      </p:sp>
      <p:sp>
        <p:nvSpPr>
          <p:cNvPr id="17" name="Rounded Rectangular Callout 16"/>
          <p:cNvSpPr/>
          <p:nvPr/>
        </p:nvSpPr>
        <p:spPr>
          <a:xfrm>
            <a:off x="6959592" y="240019"/>
            <a:ext cx="1886981" cy="431034"/>
          </a:xfrm>
          <a:prstGeom prst="wedgeRoundRectCallout">
            <a:avLst>
              <a:gd name="adj1" fmla="val -159974"/>
              <a:gd name="adj2" fmla="val -1244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Search only within this journal</a:t>
            </a:r>
            <a:endParaRPr lang="en-GB" sz="900" dirty="0">
              <a:solidFill>
                <a:schemeClr val="bg1"/>
              </a:solidFill>
            </a:endParaRPr>
          </a:p>
        </p:txBody>
      </p:sp>
      <p:sp>
        <p:nvSpPr>
          <p:cNvPr id="15" name="Rounded Rectangular Callout 14"/>
          <p:cNvSpPr/>
          <p:nvPr/>
        </p:nvSpPr>
        <p:spPr>
          <a:xfrm>
            <a:off x="133549" y="2156494"/>
            <a:ext cx="1886981" cy="575961"/>
          </a:xfrm>
          <a:prstGeom prst="wedgeRoundRectCallout">
            <a:avLst>
              <a:gd name="adj1" fmla="val 86227"/>
              <a:gd name="adj2" fmla="val -21364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smtClean="0">
                <a:solidFill>
                  <a:schemeClr val="bg1"/>
                </a:solidFill>
              </a:rPr>
              <a:t>Browse current and all issues of this journal</a:t>
            </a:r>
            <a:endParaRPr lang="en-GB" sz="900" dirty="0">
              <a:solidFill>
                <a:schemeClr val="bg1"/>
              </a:solidFill>
            </a:endParaRPr>
          </a:p>
        </p:txBody>
      </p:sp>
    </p:spTree>
    <p:extLst>
      <p:ext uri="{BB962C8B-B14F-4D97-AF65-F5344CB8AC3E}">
        <p14:creationId xmlns:p14="http://schemas.microsoft.com/office/powerpoint/2010/main" val="3937186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smtClean="0"/>
              <a:t>I’d like to learn about this product myself…</a:t>
            </a:r>
            <a:endParaRPr lang="en-US" dirty="0"/>
          </a:p>
        </p:txBody>
      </p:sp>
      <p:pic>
        <p:nvPicPr>
          <p:cNvPr id="5" name="Picture 20" descr="M:\TEMPLATES\SLIDE SHOWS\New Powerpoint Master Slides\Logos\Logos 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46" y="2105824"/>
            <a:ext cx="4725726" cy="7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660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176" y="1244451"/>
            <a:ext cx="4755895" cy="341865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91729" y="315189"/>
            <a:ext cx="4556869" cy="857250"/>
          </a:xfrm>
        </p:spPr>
        <p:txBody>
          <a:bodyPr>
            <a:noAutofit/>
          </a:bodyPr>
          <a:lstStyle/>
          <a:p>
            <a:r>
              <a:rPr lang="de-CH" sz="3750" dirty="0" smtClean="0"/>
              <a:t>The article page</a:t>
            </a:r>
            <a:endParaRPr lang="en-US" sz="3750" dirty="0"/>
          </a:p>
        </p:txBody>
      </p:sp>
      <p:sp>
        <p:nvSpPr>
          <p:cNvPr id="6" name="Rounded Rectangular Callout 5"/>
          <p:cNvSpPr/>
          <p:nvPr/>
        </p:nvSpPr>
        <p:spPr>
          <a:xfrm>
            <a:off x="191729" y="1443553"/>
            <a:ext cx="1824496" cy="556780"/>
          </a:xfrm>
          <a:prstGeom prst="wedgeRoundRectCallout">
            <a:avLst>
              <a:gd name="adj1" fmla="val 63248"/>
              <a:gd name="adj2" fmla="val 4518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50" dirty="0" smtClean="0">
                <a:solidFill>
                  <a:schemeClr val="bg1"/>
                </a:solidFill>
              </a:rPr>
              <a:t>Download article PDF to read offline</a:t>
            </a:r>
            <a:endParaRPr lang="en-GB" sz="1050" dirty="0">
              <a:solidFill>
                <a:schemeClr val="bg1"/>
              </a:solidFill>
            </a:endParaRPr>
          </a:p>
        </p:txBody>
      </p:sp>
      <p:sp>
        <p:nvSpPr>
          <p:cNvPr id="13" name="Rounded Rectangular Callout 12"/>
          <p:cNvSpPr/>
          <p:nvPr/>
        </p:nvSpPr>
        <p:spPr>
          <a:xfrm>
            <a:off x="4301447" y="447661"/>
            <a:ext cx="2120900" cy="415061"/>
          </a:xfrm>
          <a:prstGeom prst="wedgeRoundRectCallout">
            <a:avLst>
              <a:gd name="adj1" fmla="val -69248"/>
              <a:gd name="adj2" fmla="val 27997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author information</a:t>
            </a:r>
            <a:endParaRPr lang="en-GB" sz="1000" dirty="0">
              <a:solidFill>
                <a:schemeClr val="bg1"/>
              </a:solidFill>
            </a:endParaRPr>
          </a:p>
        </p:txBody>
      </p:sp>
      <p:sp>
        <p:nvSpPr>
          <p:cNvPr id="14" name="Rounded Rectangular Callout 13"/>
          <p:cNvSpPr/>
          <p:nvPr/>
        </p:nvSpPr>
        <p:spPr>
          <a:xfrm>
            <a:off x="6346449" y="2612845"/>
            <a:ext cx="2120900" cy="586511"/>
          </a:xfrm>
          <a:prstGeom prst="wedgeRoundRectCallout">
            <a:avLst>
              <a:gd name="adj1" fmla="val -117681"/>
              <a:gd name="adj2" fmla="val 4492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Run related keyword searches</a:t>
            </a:r>
            <a:endParaRPr lang="en-GB" sz="1000" dirty="0">
              <a:solidFill>
                <a:schemeClr val="bg1"/>
              </a:solidFill>
            </a:endParaRPr>
          </a:p>
        </p:txBody>
      </p:sp>
      <p:sp>
        <p:nvSpPr>
          <p:cNvPr id="15" name="Rounded Rectangular Callout 14"/>
          <p:cNvSpPr/>
          <p:nvPr/>
        </p:nvSpPr>
        <p:spPr>
          <a:xfrm>
            <a:off x="6316373" y="3423180"/>
            <a:ext cx="2120900" cy="586511"/>
          </a:xfrm>
          <a:prstGeom prst="wedgeRoundRectCallout">
            <a:avLst>
              <a:gd name="adj1" fmla="val -77121"/>
              <a:gd name="adj2" fmla="val -2202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full-text of article</a:t>
            </a:r>
            <a:endParaRPr lang="en-GB" sz="1000" dirty="0">
              <a:solidFill>
                <a:schemeClr val="bg1"/>
              </a:solidFill>
            </a:endParaRPr>
          </a:p>
        </p:txBody>
      </p:sp>
      <p:sp>
        <p:nvSpPr>
          <p:cNvPr id="16" name="Rounded Rectangular Callout 15"/>
          <p:cNvSpPr/>
          <p:nvPr/>
        </p:nvSpPr>
        <p:spPr>
          <a:xfrm>
            <a:off x="76733" y="2271447"/>
            <a:ext cx="1983923" cy="960003"/>
          </a:xfrm>
          <a:prstGeom prst="wedgeRoundRectCallout">
            <a:avLst>
              <a:gd name="adj1" fmla="val 58072"/>
              <a:gd name="adj2" fmla="val -228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Easily move between article full text, supplemental material, figures and tables and article metrics</a:t>
            </a:r>
            <a:endParaRPr lang="en-GB" sz="1000" dirty="0">
              <a:solidFill>
                <a:schemeClr val="bg1"/>
              </a:solidFill>
            </a:endParaRPr>
          </a:p>
        </p:txBody>
      </p:sp>
      <p:sp>
        <p:nvSpPr>
          <p:cNvPr id="17" name="Rounded Rectangular Callout 16"/>
          <p:cNvSpPr/>
          <p:nvPr/>
        </p:nvSpPr>
        <p:spPr>
          <a:xfrm>
            <a:off x="6988732" y="862722"/>
            <a:ext cx="1786426" cy="659917"/>
          </a:xfrm>
          <a:prstGeom prst="wedgeRoundRectCallout">
            <a:avLst>
              <a:gd name="adj1" fmla="val -139123"/>
              <a:gd name="adj2" fmla="val 12821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a:t>
            </a:r>
            <a:r>
              <a:rPr lang="en-GB" sz="1000" dirty="0" err="1" smtClean="0">
                <a:solidFill>
                  <a:schemeClr val="bg1"/>
                </a:solidFill>
              </a:rPr>
              <a:t>Almetric</a:t>
            </a:r>
            <a:r>
              <a:rPr lang="en-GB" sz="1000" dirty="0" smtClean="0">
                <a:solidFill>
                  <a:schemeClr val="bg1"/>
                </a:solidFill>
              </a:rPr>
              <a:t> data for this article </a:t>
            </a:r>
            <a:endParaRPr lang="en-GB" sz="1000" dirty="0">
              <a:solidFill>
                <a:schemeClr val="bg1"/>
              </a:solidFill>
            </a:endParaRPr>
          </a:p>
        </p:txBody>
      </p:sp>
      <p:sp>
        <p:nvSpPr>
          <p:cNvPr id="18" name="Rounded Rectangular Callout 17"/>
          <p:cNvSpPr/>
          <p:nvPr/>
        </p:nvSpPr>
        <p:spPr>
          <a:xfrm>
            <a:off x="234786" y="3716436"/>
            <a:ext cx="1841500" cy="406400"/>
          </a:xfrm>
          <a:prstGeom prst="wedgeRoundRectCallout">
            <a:avLst>
              <a:gd name="adj1" fmla="val 58840"/>
              <a:gd name="adj2" fmla="val -15137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Download article citation information</a:t>
            </a:r>
            <a:endParaRPr lang="en-GB" sz="1000" dirty="0">
              <a:solidFill>
                <a:schemeClr val="bg1"/>
              </a:solidFill>
            </a:endParaRPr>
          </a:p>
        </p:txBody>
      </p:sp>
      <p:sp>
        <p:nvSpPr>
          <p:cNvPr id="19" name="Rounded Rectangular Callout 18"/>
          <p:cNvSpPr/>
          <p:nvPr/>
        </p:nvSpPr>
        <p:spPr>
          <a:xfrm>
            <a:off x="847484" y="4531916"/>
            <a:ext cx="2209800" cy="406400"/>
          </a:xfrm>
          <a:prstGeom prst="wedgeRoundRectCallout">
            <a:avLst>
              <a:gd name="adj1" fmla="val 28836"/>
              <a:gd name="adj2" fmla="val -32543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Share article link with a colleague or co-researcher</a:t>
            </a:r>
            <a:endParaRPr lang="en-GB" sz="1000" dirty="0">
              <a:solidFill>
                <a:schemeClr val="bg1"/>
              </a:solidFill>
            </a:endParaRPr>
          </a:p>
        </p:txBody>
      </p:sp>
      <p:sp>
        <p:nvSpPr>
          <p:cNvPr id="20" name="Rounded Rectangular Callout 19"/>
          <p:cNvSpPr/>
          <p:nvPr/>
        </p:nvSpPr>
        <p:spPr>
          <a:xfrm>
            <a:off x="6943591" y="1892566"/>
            <a:ext cx="2120900" cy="586511"/>
          </a:xfrm>
          <a:prstGeom prst="wedgeRoundRectCallout">
            <a:avLst>
              <a:gd name="adj1" fmla="val -56003"/>
              <a:gd name="adj2" fmla="val -165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smtClean="0">
                <a:solidFill>
                  <a:schemeClr val="bg1"/>
                </a:solidFill>
              </a:rPr>
              <a:t>View other articles that have cited the one you are viewing</a:t>
            </a:r>
            <a:endParaRPr lang="en-GB" sz="1000" dirty="0">
              <a:solidFill>
                <a:schemeClr val="bg1"/>
              </a:solidFill>
            </a:endParaRPr>
          </a:p>
        </p:txBody>
      </p:sp>
      <p:sp>
        <p:nvSpPr>
          <p:cNvPr id="21" name="Rounded Rectangle 20"/>
          <p:cNvSpPr/>
          <p:nvPr/>
        </p:nvSpPr>
        <p:spPr>
          <a:xfrm>
            <a:off x="6160573" y="4318880"/>
            <a:ext cx="2903918" cy="725953"/>
          </a:xfrm>
          <a:prstGeom prst="roundRect">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Please note: some (older) articles are </a:t>
            </a:r>
            <a:r>
              <a:rPr lang="en-GB" sz="1100" b="1" dirty="0" smtClean="0">
                <a:solidFill>
                  <a:schemeClr val="bg1"/>
                </a:solidFill>
              </a:rPr>
              <a:t>only </a:t>
            </a:r>
            <a:r>
              <a:rPr lang="en-GB" sz="1100" dirty="0" smtClean="0">
                <a:solidFill>
                  <a:schemeClr val="bg1"/>
                </a:solidFill>
              </a:rPr>
              <a:t>available as PDFs and you will not see this webpage-view.</a:t>
            </a:r>
            <a:endParaRPr lang="en-GB" sz="1100" dirty="0">
              <a:solidFill>
                <a:schemeClr val="bg1"/>
              </a:solidFill>
            </a:endParaRPr>
          </a:p>
        </p:txBody>
      </p:sp>
    </p:spTree>
    <p:extLst>
      <p:ext uri="{BB962C8B-B14F-4D97-AF65-F5344CB8AC3E}">
        <p14:creationId xmlns:p14="http://schemas.microsoft.com/office/powerpoint/2010/main" val="1137858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smtClean="0"/>
              <a:t>Applying your learning</a:t>
            </a:r>
            <a:endParaRPr lang="en-GB" sz="4400" b="1" dirty="0"/>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smtClean="0"/>
              <a:t>Find a journal </a:t>
            </a:r>
            <a:r>
              <a:rPr lang="en-GB" sz="1800" dirty="0"/>
              <a:t>in </a:t>
            </a:r>
            <a:r>
              <a:rPr lang="en-GB" sz="1800" dirty="0" smtClean="0"/>
              <a:t>your subject area using the </a:t>
            </a:r>
            <a:r>
              <a:rPr lang="en-GB" sz="1800" b="1" dirty="0" smtClean="0"/>
              <a:t>Browse </a:t>
            </a:r>
            <a:r>
              <a:rPr lang="en-GB" sz="1800" dirty="0" smtClean="0"/>
              <a:t>page</a:t>
            </a:r>
          </a:p>
          <a:p>
            <a:pPr marL="171450" indent="-171450">
              <a:buFont typeface="Wingdings" panose="05000000000000000000" pitchFamily="2" charset="2"/>
              <a:buChar char="q"/>
            </a:pPr>
            <a:endParaRPr lang="en-GB" sz="1000" dirty="0" smtClean="0"/>
          </a:p>
          <a:p>
            <a:pPr marL="342900" indent="-342900">
              <a:buFont typeface="Wingdings" panose="05000000000000000000" pitchFamily="2" charset="2"/>
              <a:buChar char="q"/>
            </a:pPr>
            <a:r>
              <a:rPr lang="en-GB" sz="2000" b="1" dirty="0" smtClean="0"/>
              <a:t>Run a search within </a:t>
            </a:r>
            <a:r>
              <a:rPr lang="en-GB" sz="1800" dirty="0" smtClean="0"/>
              <a:t>your chosen journal</a:t>
            </a:r>
          </a:p>
          <a:p>
            <a:pPr marL="342900" indent="-34290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smtClean="0"/>
              <a:t>Open an article </a:t>
            </a:r>
            <a:r>
              <a:rPr lang="en-GB" sz="1800" dirty="0" smtClean="0"/>
              <a:t>and download the PDF</a:t>
            </a:r>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smtClean="0"/>
              <a:t>Download the citation </a:t>
            </a:r>
            <a:r>
              <a:rPr lang="en-GB" sz="2000" dirty="0" smtClean="0"/>
              <a:t>for your chosen article</a:t>
            </a:r>
            <a:endParaRPr lang="en-GB" sz="1800" b="1"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4093712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smtClean="0"/>
              <a:t>Creating an Account</a:t>
            </a:r>
            <a:endParaRPr lang="en-US" sz="4300" b="1" dirty="0"/>
          </a:p>
        </p:txBody>
      </p:sp>
      <p:sp>
        <p:nvSpPr>
          <p:cNvPr id="3" name="Subtitle 2"/>
          <p:cNvSpPr>
            <a:spLocks noGrp="1"/>
          </p:cNvSpPr>
          <p:nvPr>
            <p:ph type="subTitle" idx="1"/>
          </p:nvPr>
        </p:nvSpPr>
        <p:spPr>
          <a:xfrm>
            <a:off x="1947856" y="2686980"/>
            <a:ext cx="7196144" cy="1314450"/>
          </a:xfrm>
        </p:spPr>
        <p:txBody>
          <a:bodyPr/>
          <a:lstStyle/>
          <a:p>
            <a:r>
              <a:rPr lang="en-US" dirty="0" smtClean="0"/>
              <a:t>Saving searches, saving </a:t>
            </a:r>
            <a:r>
              <a:rPr lang="en-US" dirty="0" err="1" smtClean="0"/>
              <a:t>favourite</a:t>
            </a:r>
            <a:r>
              <a:rPr lang="en-US" dirty="0" smtClean="0"/>
              <a:t> journals and managing alerts</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9" name="Group 8"/>
          <p:cNvGrpSpPr/>
          <p:nvPr/>
        </p:nvGrpSpPr>
        <p:grpSpPr>
          <a:xfrm>
            <a:off x="207546" y="147041"/>
            <a:ext cx="4015784" cy="461665"/>
            <a:chOff x="292620" y="157316"/>
            <a:chExt cx="4015784" cy="461665"/>
          </a:xfrm>
        </p:grpSpPr>
        <p:sp>
          <p:nvSpPr>
            <p:cNvPr id="10" name="Right Arrow 9"/>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extBox 10">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96864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22" y="1069166"/>
            <a:ext cx="4524364" cy="3927672"/>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199" y="210389"/>
            <a:ext cx="4985057" cy="857250"/>
          </a:xfrm>
        </p:spPr>
        <p:txBody>
          <a:bodyPr>
            <a:normAutofit fontScale="90000"/>
          </a:bodyPr>
          <a:lstStyle/>
          <a:p>
            <a:r>
              <a:rPr lang="de-CH" dirty="0" smtClean="0"/>
              <a:t>Creating an Account</a:t>
            </a:r>
            <a:endParaRPr lang="en-US" dirty="0"/>
          </a:p>
        </p:txBody>
      </p:sp>
      <p:sp>
        <p:nvSpPr>
          <p:cNvPr id="11" name="Rounded Rectangular Callout 10"/>
          <p:cNvSpPr/>
          <p:nvPr/>
        </p:nvSpPr>
        <p:spPr>
          <a:xfrm>
            <a:off x="2403987" y="2677221"/>
            <a:ext cx="2143432" cy="2143957"/>
          </a:xfrm>
          <a:prstGeom prst="wedgeRoundRectCallout">
            <a:avLst>
              <a:gd name="adj1" fmla="val -59307"/>
              <a:gd name="adj2" fmla="val -2158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Once you’ve clicked the button, fill in your details in the registration form to set up your free Account, so that you can save searches, set up alerts and add journals to your favourites.</a:t>
            </a:r>
            <a:endParaRPr lang="en-GB" sz="1200" dirty="0">
              <a:solidFill>
                <a:schemeClr val="bg1"/>
              </a:solidFill>
            </a:endParaRPr>
          </a:p>
        </p:txBody>
      </p:sp>
      <p:pic>
        <p:nvPicPr>
          <p:cNvPr id="8" name="Picture 7"/>
          <p:cNvPicPr>
            <a:picLocks noChangeAspect="1"/>
          </p:cNvPicPr>
          <p:nvPr/>
        </p:nvPicPr>
        <p:blipFill>
          <a:blip r:embed="rId3"/>
          <a:stretch>
            <a:fillRect/>
          </a:stretch>
        </p:blipFill>
        <p:spPr>
          <a:xfrm>
            <a:off x="5389704" y="639014"/>
            <a:ext cx="3689049" cy="2055467"/>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4888834" y="3338239"/>
            <a:ext cx="3960197" cy="1046948"/>
            <a:chOff x="4888834" y="3338239"/>
            <a:chExt cx="3960197" cy="1046948"/>
          </a:xfrm>
        </p:grpSpPr>
        <p:sp>
          <p:nvSpPr>
            <p:cNvPr id="6" name="Rounded Rectangular Callout 5"/>
            <p:cNvSpPr/>
            <p:nvPr/>
          </p:nvSpPr>
          <p:spPr>
            <a:xfrm>
              <a:off x="4888835" y="3338239"/>
              <a:ext cx="3042406" cy="858777"/>
            </a:xfrm>
            <a:prstGeom prst="wedgeRoundRectCallout">
              <a:avLst>
                <a:gd name="adj1" fmla="val 40"/>
                <a:gd name="adj2" fmla="val -1924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endParaRPr lang="en-GB" sz="1400" dirty="0">
                <a:solidFill>
                  <a:schemeClr val="bg1"/>
                </a:solidFill>
              </a:endParaRPr>
            </a:p>
          </p:txBody>
        </p:sp>
        <p:sp>
          <p:nvSpPr>
            <p:cNvPr id="14" name="Rounded Rectangular Callout 13"/>
            <p:cNvSpPr/>
            <p:nvPr/>
          </p:nvSpPr>
          <p:spPr>
            <a:xfrm>
              <a:off x="4888834" y="3338239"/>
              <a:ext cx="3960197" cy="1046948"/>
            </a:xfrm>
            <a:prstGeom prst="wedgeRoundRectCallout">
              <a:avLst>
                <a:gd name="adj1" fmla="val -77367"/>
                <a:gd name="adj2" fmla="val -24588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Click the </a:t>
              </a:r>
              <a:r>
                <a:rPr lang="en-GB" sz="1400" b="1" dirty="0" smtClean="0">
                  <a:solidFill>
                    <a:schemeClr val="bg1"/>
                  </a:solidFill>
                </a:rPr>
                <a:t>Sign in </a:t>
              </a:r>
              <a:r>
                <a:rPr lang="en-GB" sz="1400" dirty="0" smtClean="0">
                  <a:solidFill>
                    <a:schemeClr val="bg1"/>
                  </a:solidFill>
                </a:rPr>
                <a:t>button at the top-right of any screen, and then click on </a:t>
              </a:r>
              <a:r>
                <a:rPr lang="en-GB" sz="1400" b="1" dirty="0" smtClean="0">
                  <a:solidFill>
                    <a:schemeClr val="bg1"/>
                  </a:solidFill>
                </a:rPr>
                <a:t>Create Profile</a:t>
              </a:r>
              <a:r>
                <a:rPr lang="en-GB" sz="1400" dirty="0">
                  <a:solidFill>
                    <a:schemeClr val="bg1"/>
                  </a:solidFill>
                </a:rPr>
                <a:t> </a:t>
              </a:r>
              <a:r>
                <a:rPr lang="en-GB" sz="1400" dirty="0" smtClean="0">
                  <a:solidFill>
                    <a:schemeClr val="bg1"/>
                  </a:solidFill>
                </a:rPr>
                <a:t>in the pop-up window.</a:t>
              </a:r>
              <a:endParaRPr lang="en-GB" sz="1400" dirty="0">
                <a:solidFill>
                  <a:schemeClr val="bg1"/>
                </a:solidFill>
              </a:endParaRPr>
            </a:p>
          </p:txBody>
        </p:sp>
      </p:grpSp>
    </p:spTree>
    <p:extLst>
      <p:ext uri="{BB962C8B-B14F-4D97-AF65-F5344CB8AC3E}">
        <p14:creationId xmlns:p14="http://schemas.microsoft.com/office/powerpoint/2010/main" val="184987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smtClean="0"/>
              <a:t>Saving searches</a:t>
            </a:r>
            <a:endParaRPr lang="en-US" dirty="0"/>
          </a:p>
        </p:txBody>
      </p:sp>
      <p:grpSp>
        <p:nvGrpSpPr>
          <p:cNvPr id="10" name="Group 9"/>
          <p:cNvGrpSpPr/>
          <p:nvPr/>
        </p:nvGrpSpPr>
        <p:grpSpPr>
          <a:xfrm>
            <a:off x="223305" y="1189129"/>
            <a:ext cx="3377539" cy="3767550"/>
            <a:chOff x="4417485" y="119216"/>
            <a:chExt cx="4638024" cy="4905068"/>
          </a:xfrm>
        </p:grpSpPr>
        <p:pic>
          <p:nvPicPr>
            <p:cNvPr id="11" name="Picture 10"/>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4417485" y="2366420"/>
              <a:ext cx="188634" cy="188634"/>
            </a:xfrm>
            <a:prstGeom prst="rect">
              <a:avLst/>
            </a:prstGeom>
          </p:spPr>
        </p:pic>
        <p:pic>
          <p:nvPicPr>
            <p:cNvPr id="13" name="Picture 12"/>
            <p:cNvPicPr>
              <a:picLocks noChangeAspect="1"/>
            </p:cNvPicPr>
            <p:nvPr/>
          </p:nvPicPr>
          <p:blipFill>
            <a:blip r:embed="rId4"/>
            <a:stretch>
              <a:fillRect/>
            </a:stretch>
          </p:blipFill>
          <p:spPr>
            <a:xfrm>
              <a:off x="4417485" y="4568190"/>
              <a:ext cx="179510" cy="190500"/>
            </a:xfrm>
            <a:prstGeom prst="rect">
              <a:avLst/>
            </a:prstGeom>
          </p:spPr>
        </p:pic>
      </p:grpSp>
      <p:sp>
        <p:nvSpPr>
          <p:cNvPr id="9" name="Rounded Rectangular Callout 8"/>
          <p:cNvSpPr/>
          <p:nvPr/>
        </p:nvSpPr>
        <p:spPr>
          <a:xfrm>
            <a:off x="3960298" y="1189130"/>
            <a:ext cx="4874698" cy="1207230"/>
          </a:xfrm>
          <a:prstGeom prst="wedgeRoundRectCallout">
            <a:avLst>
              <a:gd name="adj1" fmla="val -57477"/>
              <a:gd name="adj2" fmla="val -3463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When you’re logged into your Account and you are viewing your search results, click the red </a:t>
            </a:r>
            <a:r>
              <a:rPr lang="en-GB" sz="1400" b="1" dirty="0" smtClean="0">
                <a:solidFill>
                  <a:schemeClr val="bg1"/>
                </a:solidFill>
              </a:rPr>
              <a:t>Save Search </a:t>
            </a:r>
            <a:r>
              <a:rPr lang="en-GB" sz="1400" dirty="0" smtClean="0">
                <a:solidFill>
                  <a:schemeClr val="bg1"/>
                </a:solidFill>
              </a:rPr>
              <a:t>button to save your search criteria, so that you can quickly re-run the same search again later.</a:t>
            </a:r>
            <a:endParaRPr lang="en-GB" sz="1400" dirty="0">
              <a:solidFill>
                <a:schemeClr val="bg1"/>
              </a:solidFill>
            </a:endParaRPr>
          </a:p>
        </p:txBody>
      </p:sp>
      <p:pic>
        <p:nvPicPr>
          <p:cNvPr id="15" name="Picture 14"/>
          <p:cNvPicPr>
            <a:picLocks noChangeAspect="1"/>
          </p:cNvPicPr>
          <p:nvPr/>
        </p:nvPicPr>
        <p:blipFill>
          <a:blip r:embed="rId5"/>
          <a:stretch>
            <a:fillRect/>
          </a:stretch>
        </p:blipFill>
        <p:spPr>
          <a:xfrm>
            <a:off x="2566068" y="3616512"/>
            <a:ext cx="1499462" cy="1207738"/>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4856831" y="3545448"/>
            <a:ext cx="3978165" cy="1207230"/>
          </a:xfrm>
          <a:prstGeom prst="wedgeRoundRectCallout">
            <a:avLst>
              <a:gd name="adj1" fmla="val -71586"/>
              <a:gd name="adj2" fmla="val 3535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You can also set up regular email alerts to be notified automatically when we publish new articles that match your search criteria.</a:t>
            </a:r>
            <a:endParaRPr lang="en-GB" sz="1400" dirty="0">
              <a:solidFill>
                <a:schemeClr val="bg1"/>
              </a:solidFill>
            </a:endParaRPr>
          </a:p>
        </p:txBody>
      </p:sp>
    </p:spTree>
    <p:extLst>
      <p:ext uri="{BB962C8B-B14F-4D97-AF65-F5344CB8AC3E}">
        <p14:creationId xmlns:p14="http://schemas.microsoft.com/office/powerpoint/2010/main" val="2479068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7423"/>
            <a:ext cx="8229600" cy="857250"/>
          </a:xfrm>
        </p:spPr>
        <p:txBody>
          <a:bodyPr>
            <a:normAutofit/>
          </a:bodyPr>
          <a:lstStyle/>
          <a:p>
            <a:r>
              <a:rPr lang="de-CH" dirty="0" smtClean="0"/>
              <a:t>Saving favourite journals</a:t>
            </a:r>
            <a:endParaRPr lang="en-US" dirty="0"/>
          </a:p>
        </p:txBody>
      </p:sp>
      <p:pic>
        <p:nvPicPr>
          <p:cNvPr id="3" name="Picture 2"/>
          <p:cNvPicPr>
            <a:picLocks noChangeAspect="1"/>
          </p:cNvPicPr>
          <p:nvPr/>
        </p:nvPicPr>
        <p:blipFill>
          <a:blip r:embed="rId2"/>
          <a:stretch>
            <a:fillRect/>
          </a:stretch>
        </p:blipFill>
        <p:spPr>
          <a:xfrm>
            <a:off x="3226709" y="1062830"/>
            <a:ext cx="3073192" cy="379078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561252" y="4061197"/>
            <a:ext cx="2326991" cy="792422"/>
          </a:xfrm>
          <a:prstGeom prst="wedgeRoundRectCallout">
            <a:avLst>
              <a:gd name="adj1" fmla="val 73549"/>
              <a:gd name="adj2" fmla="val 2774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You can favourite multiple journals at a time by selecting as many   tick-boxes as you like.</a:t>
            </a:r>
            <a:endParaRPr lang="en-GB" sz="1100" dirty="0">
              <a:solidFill>
                <a:schemeClr val="bg1"/>
              </a:solidFill>
            </a:endParaRPr>
          </a:p>
        </p:txBody>
      </p:sp>
      <p:sp>
        <p:nvSpPr>
          <p:cNvPr id="10" name="Rounded Rectangular Callout 9"/>
          <p:cNvSpPr/>
          <p:nvPr/>
        </p:nvSpPr>
        <p:spPr>
          <a:xfrm>
            <a:off x="6766560" y="781970"/>
            <a:ext cx="2258706" cy="3127878"/>
          </a:xfrm>
          <a:prstGeom prst="wedgeRoundRectCallout">
            <a:avLst>
              <a:gd name="adj1" fmla="val -74256"/>
              <a:gd name="adj2" fmla="val -52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When browsing our journals, select the tick-box of a journal you’re interested in, and click the </a:t>
            </a:r>
            <a:r>
              <a:rPr lang="en-GB" sz="1200" b="1" dirty="0" smtClean="0">
                <a:solidFill>
                  <a:schemeClr val="bg1"/>
                </a:solidFill>
              </a:rPr>
              <a:t>Add to </a:t>
            </a:r>
            <a:r>
              <a:rPr lang="en-GB" sz="1200" b="1" dirty="0" err="1" smtClean="0">
                <a:solidFill>
                  <a:schemeClr val="bg1"/>
                </a:solidFill>
              </a:rPr>
              <a:t>Favorites</a:t>
            </a:r>
            <a:r>
              <a:rPr lang="en-GB" sz="1200" b="1" dirty="0">
                <a:solidFill>
                  <a:schemeClr val="bg1"/>
                </a:solidFill>
              </a:rPr>
              <a:t> </a:t>
            </a:r>
            <a:r>
              <a:rPr lang="en-GB" sz="1200" dirty="0" smtClean="0">
                <a:solidFill>
                  <a:schemeClr val="bg1"/>
                </a:solidFill>
              </a:rPr>
              <a:t>button.</a:t>
            </a:r>
          </a:p>
          <a:p>
            <a:endParaRPr lang="en-GB" sz="1200" dirty="0">
              <a:solidFill>
                <a:schemeClr val="bg1"/>
              </a:solidFill>
            </a:endParaRPr>
          </a:p>
          <a:p>
            <a:r>
              <a:rPr lang="en-GB" sz="1200" dirty="0" smtClean="0">
                <a:solidFill>
                  <a:schemeClr val="bg1"/>
                </a:solidFill>
              </a:rPr>
              <a:t>Saving a journal to your favourites can be useful when you want to use the </a:t>
            </a:r>
            <a:r>
              <a:rPr lang="en-GB" sz="1200" b="1" dirty="0" smtClean="0">
                <a:solidFill>
                  <a:schemeClr val="bg2"/>
                </a:solidFill>
              </a:rPr>
              <a:t>Advanced search</a:t>
            </a:r>
            <a:r>
              <a:rPr lang="en-GB" sz="1200" dirty="0" smtClean="0">
                <a:solidFill>
                  <a:schemeClr val="bg1"/>
                </a:solidFill>
              </a:rPr>
              <a:t>, because you can choose from the journals you have saved.</a:t>
            </a:r>
            <a:endParaRPr lang="en-GB" sz="1200" dirty="0">
              <a:solidFill>
                <a:schemeClr val="bg1"/>
              </a:solidFill>
            </a:endParaRPr>
          </a:p>
        </p:txBody>
      </p:sp>
    </p:spTree>
    <p:extLst>
      <p:ext uri="{BB962C8B-B14F-4D97-AF65-F5344CB8AC3E}">
        <p14:creationId xmlns:p14="http://schemas.microsoft.com/office/powerpoint/2010/main" val="4126661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smtClean="0"/>
              <a:t>Setting up alerts</a:t>
            </a:r>
            <a:endParaRPr lang="en-US" dirty="0"/>
          </a:p>
        </p:txBody>
      </p:sp>
      <p:pic>
        <p:nvPicPr>
          <p:cNvPr id="11" name="Picture 10"/>
          <p:cNvPicPr>
            <a:picLocks noChangeAspect="1"/>
          </p:cNvPicPr>
          <p:nvPr/>
        </p:nvPicPr>
        <p:blipFill>
          <a:blip r:embed="rId2"/>
          <a:stretch>
            <a:fillRect/>
          </a:stretch>
        </p:blipFill>
        <p:spPr>
          <a:xfrm>
            <a:off x="5505450" y="322068"/>
            <a:ext cx="3410651" cy="4207046"/>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2694249" y="1576550"/>
            <a:ext cx="2738395" cy="920553"/>
          </a:xfrm>
          <a:prstGeom prst="wedgeRoundRectCallout">
            <a:avLst>
              <a:gd name="adj1" fmla="val 122393"/>
              <a:gd name="adj2" fmla="val -2088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From the </a:t>
            </a:r>
            <a:r>
              <a:rPr lang="en-GB" sz="1100" b="1" dirty="0" smtClean="0">
                <a:solidFill>
                  <a:schemeClr val="bg1"/>
                </a:solidFill>
              </a:rPr>
              <a:t>Browse </a:t>
            </a:r>
            <a:r>
              <a:rPr lang="en-GB" sz="1100" dirty="0" smtClean="0">
                <a:solidFill>
                  <a:schemeClr val="bg1"/>
                </a:solidFill>
              </a:rPr>
              <a:t>page, select the tick-box of the journal you want to receive email alerts for, then click the </a:t>
            </a:r>
            <a:r>
              <a:rPr lang="en-GB" sz="1100" b="1" dirty="0" smtClean="0">
                <a:solidFill>
                  <a:schemeClr val="bg1"/>
                </a:solidFill>
              </a:rPr>
              <a:t>Add alerts </a:t>
            </a:r>
            <a:r>
              <a:rPr lang="en-GB" sz="1100" dirty="0" smtClean="0">
                <a:solidFill>
                  <a:schemeClr val="bg1"/>
                </a:solidFill>
              </a:rPr>
              <a:t>button.</a:t>
            </a:r>
            <a:endParaRPr lang="en-GB" sz="1100" dirty="0">
              <a:solidFill>
                <a:schemeClr val="bg1"/>
              </a:solidFill>
            </a:endParaRPr>
          </a:p>
        </p:txBody>
      </p:sp>
      <p:pic>
        <p:nvPicPr>
          <p:cNvPr id="14" name="Picture 13"/>
          <p:cNvPicPr>
            <a:picLocks noChangeAspect="1"/>
          </p:cNvPicPr>
          <p:nvPr/>
        </p:nvPicPr>
        <p:blipFill>
          <a:blip r:embed="rId3"/>
          <a:stretch>
            <a:fillRect/>
          </a:stretch>
        </p:blipFill>
        <p:spPr>
          <a:xfrm>
            <a:off x="2979596" y="3348046"/>
            <a:ext cx="3663950" cy="1434834"/>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276259" y="3613150"/>
            <a:ext cx="2511391" cy="1278580"/>
          </a:xfrm>
          <a:prstGeom prst="wedgeRoundRectCallout">
            <a:avLst>
              <a:gd name="adj1" fmla="val 135184"/>
              <a:gd name="adj2" fmla="val 2712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a:solidFill>
                  <a:schemeClr val="bg1"/>
                </a:solidFill>
              </a:rPr>
              <a:t>Confirm the alerts you want to receive, then click </a:t>
            </a:r>
            <a:r>
              <a:rPr lang="en-GB" sz="1100" b="1" dirty="0">
                <a:solidFill>
                  <a:schemeClr val="bg1"/>
                </a:solidFill>
              </a:rPr>
              <a:t>Add alerts</a:t>
            </a:r>
            <a:r>
              <a:rPr lang="en-GB" sz="1100" dirty="0">
                <a:solidFill>
                  <a:schemeClr val="bg1"/>
                </a:solidFill>
              </a:rPr>
              <a:t>. You can change the frequency of your alerts, and delete them, via </a:t>
            </a:r>
            <a:r>
              <a:rPr lang="en-GB" sz="1100" b="1" dirty="0">
                <a:solidFill>
                  <a:schemeClr val="bg1"/>
                </a:solidFill>
              </a:rPr>
              <a:t>My Account.</a:t>
            </a:r>
          </a:p>
        </p:txBody>
      </p:sp>
      <p:sp>
        <p:nvSpPr>
          <p:cNvPr id="7" name="Rounded Rectangular Callout 6"/>
          <p:cNvSpPr/>
          <p:nvPr/>
        </p:nvSpPr>
        <p:spPr>
          <a:xfrm>
            <a:off x="214411" y="1453502"/>
            <a:ext cx="2326991" cy="1166648"/>
          </a:xfrm>
          <a:prstGeom prst="wedgeRoundRectCallout">
            <a:avLst>
              <a:gd name="adj1" fmla="val 36693"/>
              <a:gd name="adj2" fmla="val 221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The first type of alert in </a:t>
            </a:r>
            <a:r>
              <a:rPr lang="en-GB" sz="1100" i="1" dirty="0" smtClean="0">
                <a:solidFill>
                  <a:schemeClr val="bg1"/>
                </a:solidFill>
              </a:rPr>
              <a:t>SAGE Journals </a:t>
            </a:r>
            <a:r>
              <a:rPr lang="en-GB" sz="1100" dirty="0" smtClean="0">
                <a:solidFill>
                  <a:schemeClr val="bg1"/>
                </a:solidFill>
              </a:rPr>
              <a:t>is the journal alert: this alerts you by email when new content is published in a specific journal.</a:t>
            </a:r>
            <a:endParaRPr lang="en-GB" sz="1100" dirty="0">
              <a:solidFill>
                <a:schemeClr val="bg1"/>
              </a:solidFill>
            </a:endParaRPr>
          </a:p>
        </p:txBody>
      </p:sp>
    </p:spTree>
    <p:extLst>
      <p:ext uri="{BB962C8B-B14F-4D97-AF65-F5344CB8AC3E}">
        <p14:creationId xmlns:p14="http://schemas.microsoft.com/office/powerpoint/2010/main" val="2452885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8483" y="1221600"/>
            <a:ext cx="3377539" cy="3767550"/>
            <a:chOff x="4417485" y="119216"/>
            <a:chExt cx="4638024" cy="4905068"/>
          </a:xfrm>
        </p:grpSpPr>
        <p:pic>
          <p:nvPicPr>
            <p:cNvPr id="9" name="Picture 8"/>
            <p:cNvPicPr>
              <a:picLocks noChangeAspect="1"/>
            </p:cNvPicPr>
            <p:nvPr/>
          </p:nvPicPr>
          <p:blipFill>
            <a:blip r:embed="rId2"/>
            <a:stretch>
              <a:fillRect/>
            </a:stretch>
          </p:blipFill>
          <p:spPr>
            <a:xfrm>
              <a:off x="4422472" y="119216"/>
              <a:ext cx="4633037" cy="490506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417485" y="2366420"/>
              <a:ext cx="188634" cy="188634"/>
            </a:xfrm>
            <a:prstGeom prst="rect">
              <a:avLst/>
            </a:prstGeom>
          </p:spPr>
        </p:pic>
        <p:pic>
          <p:nvPicPr>
            <p:cNvPr id="12" name="Picture 11"/>
            <p:cNvPicPr>
              <a:picLocks noChangeAspect="1"/>
            </p:cNvPicPr>
            <p:nvPr/>
          </p:nvPicPr>
          <p:blipFill>
            <a:blip r:embed="rId4"/>
            <a:stretch>
              <a:fillRect/>
            </a:stretch>
          </p:blipFill>
          <p:spPr>
            <a:xfrm>
              <a:off x="4417485" y="4568190"/>
              <a:ext cx="179510" cy="190500"/>
            </a:xfrm>
            <a:prstGeom prst="rect">
              <a:avLst/>
            </a:prstGeom>
          </p:spPr>
        </p:pic>
      </p:grpSp>
      <p:sp>
        <p:nvSpPr>
          <p:cNvPr id="17" name="Rounded Rectangular Callout 16"/>
          <p:cNvSpPr/>
          <p:nvPr/>
        </p:nvSpPr>
        <p:spPr>
          <a:xfrm>
            <a:off x="4021394" y="2310581"/>
            <a:ext cx="3695793" cy="1037804"/>
          </a:xfrm>
          <a:prstGeom prst="wedgeRoundRectCallout">
            <a:avLst>
              <a:gd name="adj1" fmla="val -64717"/>
              <a:gd name="adj2" fmla="val -1343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endParaRPr lang="en-GB" sz="1400" dirty="0">
              <a:solidFill>
                <a:schemeClr val="bg1"/>
              </a:solidFill>
            </a:endParaRPr>
          </a:p>
        </p:txBody>
      </p:sp>
      <p:sp>
        <p:nvSpPr>
          <p:cNvPr id="4" name="Title 3"/>
          <p:cNvSpPr>
            <a:spLocks noGrp="1"/>
          </p:cNvSpPr>
          <p:nvPr>
            <p:ph type="title"/>
          </p:nvPr>
        </p:nvSpPr>
        <p:spPr/>
        <p:txBody>
          <a:bodyPr>
            <a:normAutofit/>
          </a:bodyPr>
          <a:lstStyle/>
          <a:p>
            <a:r>
              <a:rPr lang="de-CH" dirty="0" smtClean="0"/>
              <a:t>Setting up alerts</a:t>
            </a:r>
            <a:endParaRPr lang="en-US" dirty="0"/>
          </a:p>
        </p:txBody>
      </p:sp>
      <p:sp>
        <p:nvSpPr>
          <p:cNvPr id="7" name="Rounded Rectangular Callout 6"/>
          <p:cNvSpPr/>
          <p:nvPr/>
        </p:nvSpPr>
        <p:spPr>
          <a:xfrm>
            <a:off x="6347197" y="469734"/>
            <a:ext cx="2326991" cy="1277086"/>
          </a:xfrm>
          <a:prstGeom prst="wedgeRoundRectCallout">
            <a:avLst>
              <a:gd name="adj1" fmla="val 36693"/>
              <a:gd name="adj2" fmla="val 2217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The second type of alert in </a:t>
            </a:r>
            <a:r>
              <a:rPr lang="en-GB" sz="1100" i="1" dirty="0" smtClean="0">
                <a:solidFill>
                  <a:schemeClr val="bg1"/>
                </a:solidFill>
              </a:rPr>
              <a:t>SAGE Journals </a:t>
            </a:r>
            <a:r>
              <a:rPr lang="en-GB" sz="1100" dirty="0" smtClean="0">
                <a:solidFill>
                  <a:schemeClr val="bg1"/>
                </a:solidFill>
              </a:rPr>
              <a:t>is the saved search alert: this alerts you by email when new content is published matching your saved search criteria.</a:t>
            </a:r>
            <a:endParaRPr lang="en-GB" sz="1100" dirty="0">
              <a:solidFill>
                <a:schemeClr val="bg1"/>
              </a:solidFill>
            </a:endParaRPr>
          </a:p>
        </p:txBody>
      </p:sp>
      <p:pic>
        <p:nvPicPr>
          <p:cNvPr id="15" name="Picture 14"/>
          <p:cNvPicPr>
            <a:picLocks noChangeAspect="1"/>
          </p:cNvPicPr>
          <p:nvPr/>
        </p:nvPicPr>
        <p:blipFill>
          <a:blip r:embed="rId5"/>
          <a:stretch>
            <a:fillRect/>
          </a:stretch>
        </p:blipFill>
        <p:spPr>
          <a:xfrm>
            <a:off x="3341732" y="3664071"/>
            <a:ext cx="1499462" cy="1207738"/>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4021394" y="2310581"/>
            <a:ext cx="3695794" cy="1037804"/>
          </a:xfrm>
          <a:prstGeom prst="wedgeRoundRectCallout">
            <a:avLst>
              <a:gd name="adj1" fmla="val -32410"/>
              <a:gd name="adj2" fmla="val 10289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smtClean="0">
                <a:solidFill>
                  <a:schemeClr val="bg1"/>
                </a:solidFill>
              </a:rPr>
              <a:t>Run your search and add your search filters. When you click the red </a:t>
            </a:r>
            <a:r>
              <a:rPr lang="en-GB" sz="1100" b="1" dirty="0" smtClean="0">
                <a:solidFill>
                  <a:schemeClr val="bg1"/>
                </a:solidFill>
              </a:rPr>
              <a:t>Save Search </a:t>
            </a:r>
            <a:r>
              <a:rPr lang="en-GB" sz="1100" dirty="0" smtClean="0">
                <a:solidFill>
                  <a:schemeClr val="bg1"/>
                </a:solidFill>
              </a:rPr>
              <a:t>button, you will be given the option to choose how frequently you want to receive an alert.</a:t>
            </a:r>
            <a:endParaRPr lang="en-GB" sz="1100" dirty="0">
              <a:solidFill>
                <a:schemeClr val="bg1"/>
              </a:solidFill>
            </a:endParaRPr>
          </a:p>
        </p:txBody>
      </p:sp>
    </p:spTree>
    <p:extLst>
      <p:ext uri="{BB962C8B-B14F-4D97-AF65-F5344CB8AC3E}">
        <p14:creationId xmlns:p14="http://schemas.microsoft.com/office/powerpoint/2010/main" val="572605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Managing your Account</a:t>
            </a:r>
            <a:endParaRPr lang="en-US" dirty="0"/>
          </a:p>
        </p:txBody>
      </p:sp>
      <p:grpSp>
        <p:nvGrpSpPr>
          <p:cNvPr id="11" name="Group 10"/>
          <p:cNvGrpSpPr/>
          <p:nvPr/>
        </p:nvGrpSpPr>
        <p:grpSpPr>
          <a:xfrm>
            <a:off x="3924301" y="1221600"/>
            <a:ext cx="4951412" cy="2471968"/>
            <a:chOff x="4047959" y="642937"/>
            <a:chExt cx="4605503" cy="2176463"/>
          </a:xfrm>
        </p:grpSpPr>
        <p:pic>
          <p:nvPicPr>
            <p:cNvPr id="2" name="Picture 1"/>
            <p:cNvPicPr>
              <a:picLocks noChangeAspect="1"/>
            </p:cNvPicPr>
            <p:nvPr/>
          </p:nvPicPr>
          <p:blipFill>
            <a:blip r:embed="rId2"/>
            <a:stretch>
              <a:fillRect/>
            </a:stretch>
          </p:blipFill>
          <p:spPr>
            <a:xfrm>
              <a:off x="4047959" y="642937"/>
              <a:ext cx="4605503" cy="217646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047959" y="2636520"/>
              <a:ext cx="1184441"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ounded Rectangular Callout 9"/>
          <p:cNvSpPr/>
          <p:nvPr/>
        </p:nvSpPr>
        <p:spPr>
          <a:xfrm>
            <a:off x="5876959" y="3948176"/>
            <a:ext cx="2371691" cy="985774"/>
          </a:xfrm>
          <a:prstGeom prst="wedgeRoundRectCallout">
            <a:avLst>
              <a:gd name="adj1" fmla="val -85355"/>
              <a:gd name="adj2" fmla="val -18006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smtClean="0">
                <a:solidFill>
                  <a:schemeClr val="bg1"/>
                </a:solidFill>
              </a:rPr>
              <a:t>Use the menu options on the left to manage your alerts, your favourite journals and your saved searches.</a:t>
            </a:r>
            <a:endParaRPr lang="en-GB" sz="1000" dirty="0">
              <a:solidFill>
                <a:schemeClr val="bg1"/>
              </a:solidFill>
            </a:endParaRPr>
          </a:p>
        </p:txBody>
      </p:sp>
      <p:pic>
        <p:nvPicPr>
          <p:cNvPr id="9" name="Picture 8"/>
          <p:cNvPicPr>
            <a:picLocks noChangeAspect="1"/>
          </p:cNvPicPr>
          <p:nvPr/>
        </p:nvPicPr>
        <p:blipFill>
          <a:blip r:embed="rId3"/>
          <a:stretch>
            <a:fillRect/>
          </a:stretch>
        </p:blipFill>
        <p:spPr>
          <a:xfrm>
            <a:off x="204341" y="2959511"/>
            <a:ext cx="4974099" cy="198964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207218" y="3192419"/>
            <a:ext cx="2974804" cy="1654884"/>
          </a:xfrm>
          <a:prstGeom prst="rect">
            <a:avLst/>
          </a:prstGeom>
        </p:spPr>
      </p:pic>
      <p:grpSp>
        <p:nvGrpSpPr>
          <p:cNvPr id="8" name="Group 7"/>
          <p:cNvGrpSpPr/>
          <p:nvPr/>
        </p:nvGrpSpPr>
        <p:grpSpPr>
          <a:xfrm>
            <a:off x="294968" y="1327356"/>
            <a:ext cx="3352800" cy="1056390"/>
            <a:chOff x="294968" y="1327356"/>
            <a:chExt cx="3352800" cy="1056390"/>
          </a:xfrm>
        </p:grpSpPr>
        <p:sp>
          <p:nvSpPr>
            <p:cNvPr id="6" name="Rounded Rectangular Callout 5"/>
            <p:cNvSpPr/>
            <p:nvPr/>
          </p:nvSpPr>
          <p:spPr>
            <a:xfrm>
              <a:off x="294968" y="1524968"/>
              <a:ext cx="3352800" cy="858777"/>
            </a:xfrm>
            <a:prstGeom prst="wedgeRoundRectCallout">
              <a:avLst>
                <a:gd name="adj1" fmla="val 50562"/>
                <a:gd name="adj2" fmla="val 12357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smtClean="0">
                  <a:solidFill>
                    <a:schemeClr val="bg1"/>
                  </a:solidFill>
                </a:rPr>
                <a:t>From any page, click the </a:t>
              </a:r>
              <a:r>
                <a:rPr lang="en-GB" sz="1400" b="1" dirty="0" smtClean="0">
                  <a:solidFill>
                    <a:schemeClr val="bg1"/>
                  </a:solidFill>
                </a:rPr>
                <a:t>Sign in </a:t>
              </a:r>
              <a:r>
                <a:rPr lang="en-GB" sz="1400" dirty="0" smtClean="0">
                  <a:solidFill>
                    <a:schemeClr val="bg1"/>
                  </a:solidFill>
                </a:rPr>
                <a:t>button under </a:t>
              </a:r>
              <a:r>
                <a:rPr lang="en-GB" sz="1400" b="1" dirty="0" smtClean="0">
                  <a:solidFill>
                    <a:schemeClr val="bg1"/>
                  </a:solidFill>
                </a:rPr>
                <a:t>Access Options</a:t>
              </a:r>
              <a:r>
                <a:rPr lang="en-GB" sz="1400" dirty="0" smtClean="0">
                  <a:solidFill>
                    <a:schemeClr val="bg1"/>
                  </a:solidFill>
                </a:rPr>
                <a:t>.</a:t>
              </a:r>
              <a:endParaRPr lang="en-GB" sz="1400" dirty="0">
                <a:solidFill>
                  <a:schemeClr val="bg1"/>
                </a:solidFill>
              </a:endParaRPr>
            </a:p>
          </p:txBody>
        </p:sp>
        <p:sp>
          <p:nvSpPr>
            <p:cNvPr id="12" name="Rounded Rectangular Callout 11"/>
            <p:cNvSpPr/>
            <p:nvPr/>
          </p:nvSpPr>
          <p:spPr>
            <a:xfrm>
              <a:off x="294968" y="1327356"/>
              <a:ext cx="3352800" cy="1056390"/>
            </a:xfrm>
            <a:prstGeom prst="wedgeRoundRectCallout">
              <a:avLst>
                <a:gd name="adj1" fmla="val -12781"/>
                <a:gd name="adj2" fmla="val 21058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smtClean="0">
                  <a:solidFill>
                    <a:schemeClr val="bg1"/>
                  </a:solidFill>
                </a:rPr>
                <a:t>From any page, click the </a:t>
              </a:r>
              <a:r>
                <a:rPr lang="en-GB" sz="1200" b="1" dirty="0" smtClean="0">
                  <a:solidFill>
                    <a:schemeClr val="bg1"/>
                  </a:solidFill>
                </a:rPr>
                <a:t>Sign in </a:t>
              </a:r>
              <a:r>
                <a:rPr lang="en-GB" sz="1200" dirty="0" smtClean="0">
                  <a:solidFill>
                    <a:schemeClr val="bg1"/>
                  </a:solidFill>
                </a:rPr>
                <a:t>button under </a:t>
              </a:r>
              <a:r>
                <a:rPr lang="en-GB" sz="1200" b="1" dirty="0" smtClean="0">
                  <a:solidFill>
                    <a:schemeClr val="bg1"/>
                  </a:solidFill>
                </a:rPr>
                <a:t>Access Options</a:t>
              </a:r>
              <a:r>
                <a:rPr lang="en-GB" sz="1200" dirty="0" smtClean="0">
                  <a:solidFill>
                    <a:schemeClr val="bg1"/>
                  </a:solidFill>
                </a:rPr>
                <a:t>. Once you are signed in, click </a:t>
              </a:r>
              <a:r>
                <a:rPr lang="en-GB" sz="1200" b="1" dirty="0" smtClean="0">
                  <a:solidFill>
                    <a:schemeClr val="bg1"/>
                  </a:solidFill>
                </a:rPr>
                <a:t>View My Account </a:t>
              </a:r>
              <a:r>
                <a:rPr lang="en-GB" sz="1200" dirty="0" smtClean="0">
                  <a:solidFill>
                    <a:schemeClr val="bg1"/>
                  </a:solidFill>
                </a:rPr>
                <a:t>in the pop-up window.</a:t>
              </a:r>
              <a:endParaRPr lang="en-GB" sz="1200" dirty="0">
                <a:solidFill>
                  <a:schemeClr val="bg1"/>
                </a:solidFill>
              </a:endParaRPr>
            </a:p>
          </p:txBody>
        </p:sp>
      </p:grpSp>
    </p:spTree>
    <p:extLst>
      <p:ext uri="{BB962C8B-B14F-4D97-AF65-F5344CB8AC3E}">
        <p14:creationId xmlns:p14="http://schemas.microsoft.com/office/powerpoint/2010/main" val="3775107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smtClean="0"/>
              <a:t>Applying your learning</a:t>
            </a:r>
            <a:endParaRPr lang="en-GB" sz="4400" b="1" dirty="0"/>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smtClean="0"/>
              <a:t>Create a free account </a:t>
            </a:r>
            <a:r>
              <a:rPr lang="en-GB" sz="1800" dirty="0" smtClean="0"/>
              <a:t>on </a:t>
            </a:r>
            <a:r>
              <a:rPr lang="en-GB" sz="1800" i="1" dirty="0" smtClean="0"/>
              <a:t>SAGE Journals </a:t>
            </a:r>
            <a:r>
              <a:rPr lang="en-GB" sz="1800" dirty="0" smtClean="0"/>
              <a:t>from any page of the platform</a:t>
            </a:r>
          </a:p>
          <a:p>
            <a:pPr marL="171450" indent="-171450">
              <a:buFont typeface="Wingdings" panose="05000000000000000000" pitchFamily="2" charset="2"/>
              <a:buChar char="q"/>
            </a:pPr>
            <a:endParaRPr lang="en-GB" sz="1000" dirty="0" smtClean="0"/>
          </a:p>
          <a:p>
            <a:pPr marL="342900" indent="-342900">
              <a:buFont typeface="Wingdings" panose="05000000000000000000" pitchFamily="2" charset="2"/>
              <a:buChar char="q"/>
            </a:pPr>
            <a:r>
              <a:rPr lang="en-GB" sz="2000" b="1" dirty="0" smtClean="0"/>
              <a:t>Save a search </a:t>
            </a:r>
            <a:r>
              <a:rPr lang="en-GB" sz="1800" dirty="0"/>
              <a:t>b</a:t>
            </a:r>
            <a:r>
              <a:rPr lang="en-GB" sz="1800" dirty="0" smtClean="0"/>
              <a:t>ased upon a current assignment or project</a:t>
            </a:r>
            <a:endParaRPr lang="en-GB" sz="1800" b="1" dirty="0"/>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smtClean="0"/>
              <a:t>Save one journal </a:t>
            </a:r>
            <a:r>
              <a:rPr lang="en-GB" sz="1800" dirty="0" smtClean="0"/>
              <a:t>to My </a:t>
            </a:r>
            <a:r>
              <a:rPr lang="en-GB" sz="1800" dirty="0" err="1" smtClean="0"/>
              <a:t>Favorite</a:t>
            </a:r>
            <a:r>
              <a:rPr lang="en-GB" sz="1800" dirty="0" smtClean="0"/>
              <a:t> Journals and add an alert for the journal</a:t>
            </a:r>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smtClean="0"/>
              <a:t>Change the alert frequency </a:t>
            </a:r>
            <a:r>
              <a:rPr lang="en-GB" sz="1800" dirty="0" smtClean="0"/>
              <a:t>via </a:t>
            </a:r>
            <a:r>
              <a:rPr lang="en-GB" sz="1800" b="1" dirty="0" smtClean="0"/>
              <a:t>My Account</a:t>
            </a:r>
            <a:endParaRPr lang="en-GB" sz="1800" b="1"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2482354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smtClean="0"/>
              <a:t>Using this presentation</a:t>
            </a:r>
            <a:endParaRPr lang="en-US" sz="4000" b="1" dirty="0"/>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t>
            </a:r>
            <a:r>
              <a:rPr lang="en-US" sz="2800" dirty="0" smtClean="0"/>
              <a:t>avigate to a specific section using the interactive links on the next slide, </a:t>
            </a:r>
            <a:r>
              <a:rPr lang="en-US" sz="2800" b="1" dirty="0" smtClean="0"/>
              <a:t>OR</a:t>
            </a:r>
          </a:p>
          <a:p>
            <a:r>
              <a:rPr lang="en-US" sz="2800" dirty="0" smtClean="0"/>
              <a:t>Follow along slide-by slide</a:t>
            </a:r>
          </a:p>
          <a:p>
            <a:endParaRPr lang="en-US" sz="2800" dirty="0"/>
          </a:p>
          <a:p>
            <a:r>
              <a:rPr lang="en-US" sz="2800" dirty="0" smtClean="0"/>
              <a:t>We recommend you view this PowerPoint in </a:t>
            </a:r>
            <a:r>
              <a:rPr lang="en-US" sz="2800" b="1" dirty="0" smtClean="0"/>
              <a:t>Presentation mode</a:t>
            </a:r>
            <a:r>
              <a:rPr lang="en-US" sz="2800" dirty="0" smtClean="0"/>
              <a:t> for the best experience.</a:t>
            </a:r>
            <a:endParaRPr lang="en-US" sz="2800"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67092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smtClean="0"/>
              <a:t>Want to learn more?</a:t>
            </a:r>
            <a:endParaRPr lang="en-US" dirty="0"/>
          </a:p>
        </p:txBody>
      </p:sp>
      <p:sp>
        <p:nvSpPr>
          <p:cNvPr id="2" name="Content Placeholder 1"/>
          <p:cNvSpPr>
            <a:spLocks noGrp="1"/>
          </p:cNvSpPr>
          <p:nvPr>
            <p:ph idx="1"/>
          </p:nvPr>
        </p:nvSpPr>
        <p:spPr>
          <a:xfrm>
            <a:off x="457200" y="1437624"/>
            <a:ext cx="8229600" cy="3410601"/>
          </a:xfrm>
        </p:spPr>
        <p:txBody>
          <a:bodyPr>
            <a:normAutofit/>
          </a:bodyPr>
          <a:lstStyle/>
          <a:p>
            <a:r>
              <a:rPr lang="en-GB" dirty="0">
                <a:solidFill>
                  <a:schemeClr val="tx1">
                    <a:lumMod val="50000"/>
                    <a:lumOff val="50000"/>
                  </a:schemeClr>
                </a:solidFill>
              </a:rPr>
              <a:t>If you are in Europe, the Middle East, Africa, Asia, or Oceania, you can explore more of our training resources </a:t>
            </a:r>
            <a:r>
              <a:rPr lang="en-GB" b="1" u="sng" dirty="0">
                <a:hlinkClick r:id="rId2"/>
              </a:rPr>
              <a:t>here</a:t>
            </a:r>
            <a:r>
              <a:rPr lang="en-GB" dirty="0">
                <a:solidFill>
                  <a:schemeClr val="tx1">
                    <a:lumMod val="50000"/>
                    <a:lumOff val="50000"/>
                  </a:schemeClr>
                </a:solidFill>
              </a:rPr>
              <a:t>.</a:t>
            </a:r>
          </a:p>
          <a:p>
            <a:r>
              <a:rPr lang="en-GB" dirty="0">
                <a:solidFill>
                  <a:schemeClr val="tx1">
                    <a:lumMod val="50000"/>
                    <a:lumOff val="50000"/>
                  </a:schemeClr>
                </a:solidFill>
              </a:rPr>
              <a:t>If you are in North America, Latin America, or the Caribbean, you can explore more of our training resources </a:t>
            </a:r>
            <a:r>
              <a:rPr lang="en-GB" b="1" u="sng" dirty="0">
                <a:hlinkClick r:id="rId3"/>
              </a:rPr>
              <a:t>here</a:t>
            </a:r>
            <a:r>
              <a:rPr lang="en-GB" dirty="0">
                <a:solidFill>
                  <a:schemeClr val="tx1">
                    <a:lumMod val="50000"/>
                    <a:lumOff val="50000"/>
                  </a:schemeClr>
                </a:solidFill>
              </a:rPr>
              <a:t>.</a:t>
            </a:r>
            <a:endParaRPr lang="en-GB" dirty="0">
              <a:solidFill>
                <a:schemeClr val="tx1">
                  <a:lumMod val="50000"/>
                  <a:lumOff val="50000"/>
                </a:schemeClr>
              </a:solidFill>
            </a:endParaRPr>
          </a:p>
        </p:txBody>
      </p:sp>
    </p:spTree>
    <p:extLst>
      <p:ext uri="{BB962C8B-B14F-4D97-AF65-F5344CB8AC3E}">
        <p14:creationId xmlns:p14="http://schemas.microsoft.com/office/powerpoint/2010/main" val="320802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smtClean="0"/>
              <a:t>Thank you for watching!</a:t>
            </a:r>
            <a:endParaRPr lang="en-US" sz="4400" b="1"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147041"/>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1024845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smtClean="0"/>
              <a:t>Contents</a:t>
            </a:r>
            <a:endParaRPr lang="en-US" sz="4000" b="1" dirty="0"/>
          </a:p>
        </p:txBody>
      </p:sp>
      <p:sp>
        <p:nvSpPr>
          <p:cNvPr id="7" name="Subtitle 2"/>
          <p:cNvSpPr txBox="1">
            <a:spLocks/>
          </p:cNvSpPr>
          <p:nvPr/>
        </p:nvSpPr>
        <p:spPr>
          <a:xfrm>
            <a:off x="185611" y="1417313"/>
            <a:ext cx="8393845" cy="321141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300" b="1" dirty="0" smtClean="0">
                <a:solidFill>
                  <a:schemeClr val="accent6"/>
                </a:solidFill>
                <a:hlinkClick r:id="rId2" action="ppaction://hlinksldjump"/>
              </a:rPr>
              <a:t>Introduction to the product</a:t>
            </a:r>
            <a:endParaRPr lang="en-US" sz="2300" b="1" dirty="0" smtClean="0">
              <a:solidFill>
                <a:schemeClr val="accent6"/>
              </a:solidFill>
            </a:endParaRPr>
          </a:p>
          <a:p>
            <a:pPr marL="457200" indent="-457200" fontAlgn="auto">
              <a:spcAft>
                <a:spcPts val="0"/>
              </a:spcAft>
            </a:pPr>
            <a:r>
              <a:rPr lang="en-US" sz="2300" dirty="0" smtClean="0">
                <a:solidFill>
                  <a:schemeClr val="tx1">
                    <a:lumMod val="50000"/>
                    <a:lumOff val="50000"/>
                  </a:schemeClr>
                </a:solidFill>
              </a:rPr>
              <a:t>What is it? What’s in it? Who is it for?</a:t>
            </a:r>
          </a:p>
          <a:p>
            <a:pPr marL="0" indent="0" fontAlgn="auto">
              <a:spcAft>
                <a:spcPts val="0"/>
              </a:spcAft>
              <a:buNone/>
            </a:pPr>
            <a:endParaRPr lang="en-US" sz="2300" b="1" dirty="0" smtClean="0">
              <a:hlinkClick r:id="rId3" action="ppaction://hlinksldjump"/>
            </a:endParaRPr>
          </a:p>
          <a:p>
            <a:pPr marL="0" indent="0" fontAlgn="auto">
              <a:spcAft>
                <a:spcPts val="0"/>
              </a:spcAft>
              <a:buNone/>
            </a:pPr>
            <a:r>
              <a:rPr lang="en-US" sz="2300" b="1" dirty="0" smtClean="0">
                <a:hlinkClick r:id="rId3" action="ppaction://hlinksldjump"/>
              </a:rPr>
              <a:t>Getting started on the platform</a:t>
            </a:r>
            <a:endParaRPr lang="en-US" sz="2300" b="1" dirty="0" smtClean="0"/>
          </a:p>
          <a:p>
            <a:pPr marL="457200" indent="-457200" fontAlgn="auto">
              <a:spcAft>
                <a:spcPts val="0"/>
              </a:spcAft>
            </a:pPr>
            <a:r>
              <a:rPr lang="en-US" sz="2300" dirty="0" smtClean="0">
                <a:solidFill>
                  <a:schemeClr val="tx1">
                    <a:lumMod val="50000"/>
                    <a:lumOff val="50000"/>
                  </a:schemeClr>
                </a:solidFill>
              </a:rPr>
              <a:t>The homepage, browsing and searching, and the results page</a:t>
            </a:r>
          </a:p>
          <a:p>
            <a:pPr marL="0" indent="0" fontAlgn="auto">
              <a:spcAft>
                <a:spcPts val="0"/>
              </a:spcAft>
              <a:buNone/>
            </a:pPr>
            <a:endParaRPr lang="en-US" sz="2300" b="1" dirty="0" smtClean="0">
              <a:hlinkClick r:id="rId4" action="ppaction://hlinksldjump"/>
            </a:endParaRPr>
          </a:p>
          <a:p>
            <a:pPr marL="0" indent="0" fontAlgn="auto">
              <a:spcAft>
                <a:spcPts val="0"/>
              </a:spcAft>
              <a:buNone/>
            </a:pPr>
            <a:r>
              <a:rPr lang="en-US" sz="2300" b="1" dirty="0" smtClean="0">
                <a:solidFill>
                  <a:schemeClr val="accent6"/>
                </a:solidFill>
                <a:hlinkClick r:id="rId5" action="ppaction://hlinksldjump"/>
              </a:rPr>
              <a:t>Exploring journal content</a:t>
            </a:r>
            <a:endParaRPr lang="en-US" sz="2300" b="1" dirty="0">
              <a:solidFill>
                <a:schemeClr val="accent6"/>
              </a:solidFill>
            </a:endParaRPr>
          </a:p>
          <a:p>
            <a:pPr marL="457200" indent="-457200" fontAlgn="auto">
              <a:spcAft>
                <a:spcPts val="0"/>
              </a:spcAft>
            </a:pPr>
            <a:r>
              <a:rPr lang="en-US" sz="2300" dirty="0" smtClean="0">
                <a:solidFill>
                  <a:schemeClr val="tx1">
                    <a:lumMod val="50000"/>
                    <a:lumOff val="50000"/>
                  </a:schemeClr>
                </a:solidFill>
              </a:rPr>
              <a:t>Journal portals and article pages</a:t>
            </a:r>
            <a:endParaRPr lang="en-US" sz="2300" dirty="0">
              <a:solidFill>
                <a:schemeClr val="tx1">
                  <a:lumMod val="50000"/>
                  <a:lumOff val="50000"/>
                </a:schemeClr>
              </a:solidFill>
            </a:endParaRPr>
          </a:p>
          <a:p>
            <a:pPr marL="0" indent="0" fontAlgn="auto">
              <a:spcAft>
                <a:spcPts val="0"/>
              </a:spcAft>
              <a:buNone/>
            </a:pPr>
            <a:endParaRPr lang="en-US" sz="2300" b="1" dirty="0" smtClean="0"/>
          </a:p>
          <a:p>
            <a:pPr marL="0" indent="0" fontAlgn="auto">
              <a:spcAft>
                <a:spcPts val="0"/>
              </a:spcAft>
              <a:buNone/>
            </a:pPr>
            <a:r>
              <a:rPr lang="en-US" sz="2300" b="1" dirty="0" smtClean="0">
                <a:hlinkClick r:id="rId4" action="ppaction://hlinksldjump"/>
              </a:rPr>
              <a:t>Creating an Account</a:t>
            </a:r>
            <a:endParaRPr lang="en-US" sz="2300" b="1" dirty="0" smtClean="0"/>
          </a:p>
          <a:p>
            <a:pPr marL="457200" indent="-457200" fontAlgn="auto">
              <a:spcAft>
                <a:spcPts val="0"/>
              </a:spcAft>
            </a:pPr>
            <a:r>
              <a:rPr lang="en-US" sz="2300" dirty="0" smtClean="0">
                <a:solidFill>
                  <a:schemeClr val="tx1">
                    <a:lumMod val="50000"/>
                    <a:lumOff val="50000"/>
                  </a:schemeClr>
                </a:solidFill>
              </a:rPr>
              <a:t>Saving searches, saving </a:t>
            </a:r>
            <a:r>
              <a:rPr lang="en-US" sz="2300" dirty="0" err="1" smtClean="0">
                <a:solidFill>
                  <a:schemeClr val="tx1">
                    <a:lumMod val="50000"/>
                    <a:lumOff val="50000"/>
                  </a:schemeClr>
                </a:solidFill>
              </a:rPr>
              <a:t>favourite</a:t>
            </a:r>
            <a:r>
              <a:rPr lang="en-US" sz="2300" dirty="0" smtClean="0">
                <a:solidFill>
                  <a:schemeClr val="tx1">
                    <a:lumMod val="50000"/>
                    <a:lumOff val="50000"/>
                  </a:schemeClr>
                </a:solidFill>
              </a:rPr>
              <a:t> journals and managing alerts</a:t>
            </a:r>
          </a:p>
          <a:p>
            <a:pPr marL="457200" indent="-457200" fontAlgn="auto">
              <a:spcAft>
                <a:spcPts val="0"/>
              </a:spcAft>
            </a:pPr>
            <a:endParaRPr lang="en-US" dirty="0" smtClean="0"/>
          </a:p>
          <a:p>
            <a:pPr fontAlgn="auto">
              <a:spcAft>
                <a:spcPts val="0"/>
              </a:spcAft>
            </a:pPr>
            <a:endParaRPr lang="en-US" dirty="0" smtClean="0"/>
          </a:p>
        </p:txBody>
      </p:sp>
      <p:pic>
        <p:nvPicPr>
          <p:cNvPr id="8" name="Picture 7" descr="ro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599645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smtClean="0"/>
              <a:t>Introduction to the product</a:t>
            </a:r>
            <a:endParaRPr lang="en-US" b="1" dirty="0"/>
          </a:p>
        </p:txBody>
      </p:sp>
      <p:sp>
        <p:nvSpPr>
          <p:cNvPr id="3" name="Subtitle 2"/>
          <p:cNvSpPr>
            <a:spLocks noGrp="1"/>
          </p:cNvSpPr>
          <p:nvPr>
            <p:ph type="subTitle" idx="1"/>
          </p:nvPr>
        </p:nvSpPr>
        <p:spPr>
          <a:xfrm>
            <a:off x="1371600" y="2802683"/>
            <a:ext cx="7772400" cy="1314450"/>
          </a:xfrm>
        </p:spPr>
        <p:txBody>
          <a:bodyPr/>
          <a:lstStyle/>
          <a:p>
            <a:r>
              <a:rPr lang="en-US" dirty="0" smtClean="0"/>
              <a:t>What is it? What’s in it? Who is it for?</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6" name="Group 5"/>
          <p:cNvGrpSpPr/>
          <p:nvPr/>
        </p:nvGrpSpPr>
        <p:grpSpPr>
          <a:xfrm>
            <a:off x="207546" y="147041"/>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4046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algn="ctr"/>
            <a:r>
              <a:rPr lang="en-US" sz="2300" b="1" i="1" dirty="0"/>
              <a:t>SAGE </a:t>
            </a:r>
            <a:r>
              <a:rPr lang="en-GB" sz="2300" b="1" i="1" dirty="0" smtClean="0"/>
              <a:t>Journals </a:t>
            </a:r>
            <a:r>
              <a:rPr lang="en-GB" sz="2300" dirty="0" smtClean="0"/>
              <a:t>is a platform that hosts all of SAGE’s journals, giving you access to timely, high-quality, peer-reviewed research articles in your discipline.</a:t>
            </a:r>
          </a:p>
          <a:p>
            <a:pPr algn="ctr"/>
            <a:endParaRPr lang="en-GB" sz="2300" dirty="0"/>
          </a:p>
          <a:p>
            <a:pPr algn="ctr"/>
            <a:r>
              <a:rPr lang="en-GB" sz="2300" dirty="0" smtClean="0"/>
              <a:t>SAGE publishes in many disciplines, from Communication, Education and Psychology through to Engineering, Medicine and Research Methods.               You can browse all our journal </a:t>
            </a:r>
            <a:r>
              <a:rPr lang="en-GB" sz="2300" dirty="0"/>
              <a:t>titles at </a:t>
            </a:r>
            <a:endParaRPr lang="en-GB" sz="2300" dirty="0" smtClean="0"/>
          </a:p>
          <a:p>
            <a:pPr algn="ctr"/>
            <a:r>
              <a:rPr lang="en-GB" sz="2000" b="1" u="sng" dirty="0" smtClean="0"/>
              <a:t>http</a:t>
            </a:r>
            <a:r>
              <a:rPr lang="en-GB" sz="2000" b="1" u="sng" dirty="0"/>
              <a:t>://</a:t>
            </a:r>
            <a:r>
              <a:rPr lang="en-GB" sz="2000" b="1" u="sng" dirty="0" smtClean="0"/>
              <a:t>journals.sagepub.com/action/showPublications</a:t>
            </a:r>
            <a:r>
              <a:rPr lang="en-GB" sz="2000" b="1" dirty="0" smtClean="0"/>
              <a:t> </a:t>
            </a:r>
            <a:endParaRPr lang="en-GB" sz="2000" b="1" dirty="0"/>
          </a:p>
        </p:txBody>
      </p:sp>
      <p:sp>
        <p:nvSpPr>
          <p:cNvPr id="3" name="Rectangle 2">
            <a:hlinkClick r:id="rId2"/>
          </p:cNvPr>
          <p:cNvSpPr/>
          <p:nvPr/>
        </p:nvSpPr>
        <p:spPr>
          <a:xfrm>
            <a:off x="1260987" y="3664974"/>
            <a:ext cx="6673645" cy="567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4" name="Title 3"/>
          <p:cNvSpPr>
            <a:spLocks noGrp="1"/>
          </p:cNvSpPr>
          <p:nvPr>
            <p:ph type="title"/>
          </p:nvPr>
        </p:nvSpPr>
        <p:spPr/>
        <p:txBody>
          <a:bodyPr/>
          <a:lstStyle/>
          <a:p>
            <a:r>
              <a:rPr lang="de-CH" dirty="0" smtClean="0"/>
              <a:t>What’s in it?</a:t>
            </a:r>
            <a:endParaRPr lang="en-US" dirty="0"/>
          </a:p>
        </p:txBody>
      </p:sp>
      <p:sp>
        <p:nvSpPr>
          <p:cNvPr id="5" name="Content Placeholder 4"/>
          <p:cNvSpPr>
            <a:spLocks noGrp="1"/>
          </p:cNvSpPr>
          <p:nvPr>
            <p:ph idx="1"/>
          </p:nvPr>
        </p:nvSpPr>
        <p:spPr>
          <a:xfrm>
            <a:off x="457200" y="1221600"/>
            <a:ext cx="8229600" cy="2757617"/>
          </a:xfrm>
        </p:spPr>
        <p:txBody>
          <a:bodyPr>
            <a:normAutofit/>
          </a:bodyPr>
          <a:lstStyle/>
          <a:p>
            <a:r>
              <a:rPr lang="en-US" sz="2000" dirty="0" smtClean="0">
                <a:solidFill>
                  <a:schemeClr val="tx1">
                    <a:lumMod val="50000"/>
                    <a:lumOff val="50000"/>
                  </a:schemeClr>
                </a:solidFill>
              </a:rPr>
              <a:t>The content you can access through </a:t>
            </a:r>
            <a:r>
              <a:rPr lang="en-US" sz="2000" i="1" dirty="0" smtClean="0">
                <a:solidFill>
                  <a:schemeClr val="tx1">
                    <a:lumMod val="50000"/>
                    <a:lumOff val="50000"/>
                  </a:schemeClr>
                </a:solidFill>
              </a:rPr>
              <a:t>SAGE Journals </a:t>
            </a:r>
            <a:r>
              <a:rPr lang="en-US" sz="2000" dirty="0" smtClean="0">
                <a:solidFill>
                  <a:schemeClr val="tx1">
                    <a:lumMod val="50000"/>
                    <a:lumOff val="50000"/>
                  </a:schemeClr>
                </a:solidFill>
              </a:rPr>
              <a:t>will depend on the subscription at your library</a:t>
            </a:r>
          </a:p>
          <a:p>
            <a:r>
              <a:rPr lang="en-GB" sz="2000" dirty="0" smtClean="0">
                <a:solidFill>
                  <a:schemeClr val="tx1">
                    <a:lumMod val="50000"/>
                    <a:lumOff val="50000"/>
                  </a:schemeClr>
                </a:solidFill>
              </a:rPr>
              <a:t>It’s possible your library does not subscribe to all of our journals</a:t>
            </a:r>
          </a:p>
          <a:p>
            <a:r>
              <a:rPr lang="en-US" sz="2000" dirty="0">
                <a:solidFill>
                  <a:schemeClr val="tx1">
                    <a:lumMod val="50000"/>
                    <a:lumOff val="50000"/>
                  </a:schemeClr>
                </a:solidFill>
              </a:rPr>
              <a:t>If you do not have </a:t>
            </a:r>
            <a:r>
              <a:rPr lang="en-US" sz="2000" dirty="0" smtClean="0">
                <a:solidFill>
                  <a:schemeClr val="tx1">
                    <a:lumMod val="50000"/>
                    <a:lumOff val="50000"/>
                  </a:schemeClr>
                </a:solidFill>
              </a:rPr>
              <a:t>access to a particular article, you will see the following icon next to the article: </a:t>
            </a:r>
            <a:endParaRPr lang="en-US" sz="2000" dirty="0">
              <a:solidFill>
                <a:schemeClr val="tx1">
                  <a:lumMod val="50000"/>
                  <a:lumOff val="50000"/>
                </a:schemeClr>
              </a:solidFill>
            </a:endParaRPr>
          </a:p>
          <a:p>
            <a:r>
              <a:rPr lang="en-US" sz="2000" dirty="0" smtClean="0">
                <a:solidFill>
                  <a:schemeClr val="tx1">
                    <a:lumMod val="50000"/>
                    <a:lumOff val="50000"/>
                  </a:schemeClr>
                </a:solidFill>
              </a:rPr>
              <a:t>If </a:t>
            </a:r>
            <a:r>
              <a:rPr lang="en-US" sz="2000" dirty="0">
                <a:solidFill>
                  <a:schemeClr val="tx1">
                    <a:lumMod val="50000"/>
                    <a:lumOff val="50000"/>
                  </a:schemeClr>
                </a:solidFill>
              </a:rPr>
              <a:t>you aren’t sure which </a:t>
            </a:r>
            <a:r>
              <a:rPr lang="en-US" sz="2000" dirty="0" smtClean="0">
                <a:solidFill>
                  <a:schemeClr val="tx1">
                    <a:lumMod val="50000"/>
                    <a:lumOff val="50000"/>
                  </a:schemeClr>
                </a:solidFill>
              </a:rPr>
              <a:t>journals </a:t>
            </a:r>
            <a:r>
              <a:rPr lang="en-US" sz="2000" dirty="0">
                <a:solidFill>
                  <a:schemeClr val="tx1">
                    <a:lumMod val="50000"/>
                    <a:lumOff val="50000"/>
                  </a:schemeClr>
                </a:solidFill>
              </a:rPr>
              <a:t>your institution subscribes to, please check with your library </a:t>
            </a:r>
            <a:r>
              <a:rPr lang="en-US" sz="2000" dirty="0" smtClean="0">
                <a:solidFill>
                  <a:schemeClr val="tx1">
                    <a:lumMod val="50000"/>
                    <a:lumOff val="50000"/>
                  </a:schemeClr>
                </a:solidFill>
              </a:rPr>
              <a:t>staff</a:t>
            </a:r>
          </a:p>
          <a:p>
            <a:endParaRPr lang="en-US" sz="2000" dirty="0">
              <a:solidFill>
                <a:schemeClr val="tx1"/>
              </a:solidFill>
            </a:endParaRPr>
          </a:p>
        </p:txBody>
      </p:sp>
      <p:pic>
        <p:nvPicPr>
          <p:cNvPr id="3" name="Picture 2"/>
          <p:cNvPicPr>
            <a:picLocks noChangeAspect="1"/>
          </p:cNvPicPr>
          <p:nvPr/>
        </p:nvPicPr>
        <p:blipFill>
          <a:blip r:embed="rId3"/>
          <a:stretch>
            <a:fillRect/>
          </a:stretch>
        </p:blipFill>
        <p:spPr>
          <a:xfrm>
            <a:off x="4527856" y="2636707"/>
            <a:ext cx="301542" cy="301542"/>
          </a:xfrm>
          <a:prstGeom prst="rect">
            <a:avLst/>
          </a:prstGeom>
        </p:spPr>
      </p:pic>
    </p:spTree>
    <p:extLst>
      <p:ext uri="{BB962C8B-B14F-4D97-AF65-F5344CB8AC3E}">
        <p14:creationId xmlns:p14="http://schemas.microsoft.com/office/powerpoint/2010/main" val="2315171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4" name="Title 3"/>
          <p:cNvSpPr>
            <a:spLocks noGrp="1"/>
          </p:cNvSpPr>
          <p:nvPr>
            <p:ph type="title"/>
          </p:nvPr>
        </p:nvSpPr>
        <p:spPr/>
        <p:txBody>
          <a:bodyPr/>
          <a:lstStyle/>
          <a:p>
            <a:r>
              <a:rPr lang="de-CH" dirty="0" smtClean="0"/>
              <a:t>Who is it for?</a:t>
            </a:r>
            <a:endParaRPr lang="en-US" dirty="0"/>
          </a:p>
        </p:txBody>
      </p:sp>
      <p:sp>
        <p:nvSpPr>
          <p:cNvPr id="5" name="Content Placeholder 4"/>
          <p:cNvSpPr>
            <a:spLocks noGrp="1"/>
          </p:cNvSpPr>
          <p:nvPr>
            <p:ph idx="1"/>
          </p:nvPr>
        </p:nvSpPr>
        <p:spPr>
          <a:xfrm>
            <a:off x="261257" y="1221599"/>
            <a:ext cx="8229600" cy="3615871"/>
          </a:xfrm>
        </p:spPr>
        <p:txBody>
          <a:bodyPr>
            <a:normAutofit/>
          </a:bodyPr>
          <a:lstStyle/>
          <a:p>
            <a:pPr>
              <a:spcBef>
                <a:spcPts val="0"/>
              </a:spcBef>
            </a:pPr>
            <a:r>
              <a:rPr lang="en-GB" sz="1800" b="1" dirty="0">
                <a:solidFill>
                  <a:schemeClr val="tx1">
                    <a:lumMod val="50000"/>
                    <a:lumOff val="50000"/>
                  </a:schemeClr>
                </a:solidFill>
              </a:rPr>
              <a:t>Students </a:t>
            </a:r>
            <a:r>
              <a:rPr lang="en-GB" sz="1800" b="1" dirty="0" smtClean="0">
                <a:solidFill>
                  <a:schemeClr val="tx1">
                    <a:lumMod val="50000"/>
                    <a:lumOff val="50000"/>
                  </a:schemeClr>
                </a:solidFill>
              </a:rPr>
              <a:t>and researchers</a:t>
            </a:r>
            <a:endParaRPr lang="en-GB" sz="1800" dirty="0">
              <a:solidFill>
                <a:schemeClr val="tx1">
                  <a:lumMod val="50000"/>
                  <a:lumOff val="50000"/>
                </a:schemeClr>
              </a:solidFill>
            </a:endParaRPr>
          </a:p>
          <a:p>
            <a:pPr lvl="2">
              <a:spcBef>
                <a:spcPts val="0"/>
              </a:spcBef>
              <a:buFont typeface="Wingdings" panose="05000000000000000000" pitchFamily="2" charset="2"/>
              <a:buChar char="q"/>
            </a:pPr>
            <a:r>
              <a:rPr lang="en-GB" sz="1600" dirty="0" smtClean="0">
                <a:solidFill>
                  <a:srgbClr val="50B2C3"/>
                </a:solidFill>
              </a:rPr>
              <a:t>Learn the key themes and debates on your topic</a:t>
            </a:r>
          </a:p>
          <a:p>
            <a:pPr lvl="2">
              <a:spcBef>
                <a:spcPts val="0"/>
              </a:spcBef>
              <a:buFont typeface="Wingdings" panose="05000000000000000000" pitchFamily="2" charset="2"/>
              <a:buChar char="q"/>
            </a:pPr>
            <a:r>
              <a:rPr lang="en-GB" sz="1600" dirty="0" smtClean="0">
                <a:solidFill>
                  <a:srgbClr val="50B2C3"/>
                </a:solidFill>
              </a:rPr>
              <a:t>Keep track of the most recent developments in your subject area</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Conduct literature reviews for your research projects</a:t>
            </a:r>
          </a:p>
          <a:p>
            <a:pPr lvl="2">
              <a:spcBef>
                <a:spcPts val="0"/>
              </a:spcBef>
              <a:buFont typeface="Wingdings" panose="05000000000000000000" pitchFamily="2" charset="2"/>
              <a:buChar char="q"/>
            </a:pPr>
            <a:r>
              <a:rPr lang="en-GB" sz="1600" dirty="0" smtClean="0">
                <a:solidFill>
                  <a:srgbClr val="50B2C3"/>
                </a:solidFill>
              </a:rPr>
              <a:t>Find authoritative references for your assignments and research</a:t>
            </a:r>
          </a:p>
          <a:p>
            <a:pPr lvl="2">
              <a:spcBef>
                <a:spcPts val="0"/>
              </a:spcBef>
              <a:buFont typeface="Wingdings" panose="05000000000000000000" pitchFamily="2" charset="2"/>
              <a:buChar char="q"/>
            </a:pPr>
            <a:r>
              <a:rPr lang="en-GB" sz="1600" dirty="0" smtClean="0">
                <a:solidFill>
                  <a:srgbClr val="50B2C3"/>
                </a:solidFill>
              </a:rPr>
              <a:t>Understand what makes a good-quality journal article</a:t>
            </a:r>
            <a:endParaRPr lang="en-GB" sz="1600" dirty="0"/>
          </a:p>
          <a:p>
            <a:pPr>
              <a:spcBef>
                <a:spcPts val="0"/>
              </a:spcBef>
            </a:pPr>
            <a:endParaRPr lang="en-GB" sz="1600" dirty="0"/>
          </a:p>
          <a:p>
            <a:pPr>
              <a:spcBef>
                <a:spcPts val="0"/>
              </a:spcBef>
            </a:pPr>
            <a:r>
              <a:rPr lang="en-GB" sz="1800" b="1" dirty="0" smtClean="0">
                <a:solidFill>
                  <a:schemeClr val="tx1">
                    <a:lumMod val="50000"/>
                    <a:lumOff val="50000"/>
                  </a:schemeClr>
                </a:solidFill>
              </a:rPr>
              <a:t>Faculty</a:t>
            </a:r>
            <a:endParaRPr lang="en-GB" sz="1600" dirty="0">
              <a:solidFill>
                <a:schemeClr val="tx1">
                  <a:lumMod val="50000"/>
                  <a:lumOff val="50000"/>
                </a:schemeClr>
              </a:solidFill>
            </a:endParaRPr>
          </a:p>
          <a:p>
            <a:pPr lvl="2">
              <a:spcBef>
                <a:spcPts val="0"/>
              </a:spcBef>
              <a:buFont typeface="Wingdings" panose="05000000000000000000" pitchFamily="2" charset="2"/>
              <a:buChar char="q"/>
            </a:pPr>
            <a:r>
              <a:rPr lang="en-GB" sz="1600" dirty="0" smtClean="0">
                <a:solidFill>
                  <a:srgbClr val="50B2C3"/>
                </a:solidFill>
              </a:rPr>
              <a:t>Help students understand their study topics with evidence-based       research</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Link to articles and relevant journals in your Learning                   Management System</a:t>
            </a:r>
            <a:endParaRPr lang="en-GB" sz="1600" dirty="0">
              <a:solidFill>
                <a:srgbClr val="50B2C3"/>
              </a:solidFill>
            </a:endParaRPr>
          </a:p>
          <a:p>
            <a:pPr lvl="2">
              <a:spcBef>
                <a:spcPts val="0"/>
              </a:spcBef>
              <a:buFont typeface="Wingdings" panose="05000000000000000000" pitchFamily="2" charset="2"/>
              <a:buChar char="q"/>
            </a:pPr>
            <a:r>
              <a:rPr lang="en-GB" sz="1600" dirty="0" smtClean="0">
                <a:solidFill>
                  <a:srgbClr val="50B2C3"/>
                </a:solidFill>
              </a:rPr>
              <a:t>Stay up-to-date on the most recent developments in your field</a:t>
            </a:r>
          </a:p>
          <a:p>
            <a:pPr lvl="2">
              <a:spcBef>
                <a:spcPts val="0"/>
              </a:spcBef>
              <a:buFont typeface="Wingdings" panose="05000000000000000000" pitchFamily="2" charset="2"/>
              <a:buChar char="q"/>
            </a:pPr>
            <a:r>
              <a:rPr lang="en-GB" sz="1600" dirty="0" smtClean="0">
                <a:solidFill>
                  <a:srgbClr val="50B2C3"/>
                </a:solidFill>
              </a:rPr>
              <a:t>Get </a:t>
            </a:r>
            <a:r>
              <a:rPr lang="en-GB" sz="1600" dirty="0">
                <a:solidFill>
                  <a:srgbClr val="50B2C3"/>
                </a:solidFill>
              </a:rPr>
              <a:t>an alternative view of impact with </a:t>
            </a:r>
            <a:r>
              <a:rPr lang="en-GB" sz="1600" dirty="0" err="1">
                <a:solidFill>
                  <a:srgbClr val="50B2C3"/>
                </a:solidFill>
              </a:rPr>
              <a:t>Altmetric</a:t>
            </a:r>
            <a:r>
              <a:rPr lang="en-GB" sz="1600" dirty="0">
                <a:solidFill>
                  <a:srgbClr val="50B2C3"/>
                </a:solidFill>
              </a:rPr>
              <a:t> </a:t>
            </a:r>
            <a:r>
              <a:rPr lang="en-GB" sz="1600" dirty="0" smtClean="0">
                <a:solidFill>
                  <a:srgbClr val="50B2C3"/>
                </a:solidFill>
              </a:rPr>
              <a:t>data</a:t>
            </a:r>
            <a:endParaRPr lang="en-GB" sz="1600" dirty="0">
              <a:solidFill>
                <a:srgbClr val="50B2C3"/>
              </a:solidFill>
            </a:endParaRPr>
          </a:p>
        </p:txBody>
      </p:sp>
    </p:spTree>
    <p:extLst>
      <p:ext uri="{BB962C8B-B14F-4D97-AF65-F5344CB8AC3E}">
        <p14:creationId xmlns:p14="http://schemas.microsoft.com/office/powerpoint/2010/main" val="2911866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smtClean="0"/>
              <a:t>Getting started on the platform</a:t>
            </a:r>
            <a:endParaRPr lang="en-US" sz="4300" b="1" dirty="0"/>
          </a:p>
        </p:txBody>
      </p:sp>
      <p:sp>
        <p:nvSpPr>
          <p:cNvPr id="3" name="Subtitle 2"/>
          <p:cNvSpPr>
            <a:spLocks noGrp="1"/>
          </p:cNvSpPr>
          <p:nvPr>
            <p:ph type="subTitle" idx="1"/>
          </p:nvPr>
        </p:nvSpPr>
        <p:spPr>
          <a:xfrm>
            <a:off x="1947856" y="3040941"/>
            <a:ext cx="7196144" cy="1314450"/>
          </a:xfrm>
        </p:spPr>
        <p:txBody>
          <a:bodyPr/>
          <a:lstStyle/>
          <a:p>
            <a:r>
              <a:rPr lang="en-US" dirty="0" smtClean="0"/>
              <a:t>The homepage, browsing and searching, and the results page</a:t>
            </a:r>
            <a:endParaRPr lang="en-US" dirty="0"/>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0" name="Group 9"/>
          <p:cNvGrpSpPr/>
          <p:nvPr/>
        </p:nvGrpSpPr>
        <p:grpSpPr>
          <a:xfrm>
            <a:off x="207546" y="147041"/>
            <a:ext cx="4015784" cy="461665"/>
            <a:chOff x="292620" y="157316"/>
            <a:chExt cx="4015784" cy="461665"/>
          </a:xfrm>
        </p:grpSpPr>
        <p:sp>
          <p:nvSpPr>
            <p:cNvPr id="11" name="Right Arrow 10"/>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smtClean="0">
                  <a:solidFill>
                    <a:schemeClr val="bg1"/>
                  </a:solidFill>
                </a:rPr>
                <a:t>Back to </a:t>
              </a:r>
              <a:r>
                <a:rPr lang="en-GB" sz="2400" b="1" dirty="0" smtClean="0">
                  <a:solidFill>
                    <a:schemeClr val="bg1"/>
                  </a:solidFill>
                </a:rPr>
                <a:t>Contents</a:t>
              </a:r>
              <a:endParaRPr lang="en-GB" sz="2400" b="1" dirty="0">
                <a:solidFill>
                  <a:schemeClr val="bg1"/>
                </a:solidFill>
              </a:endParaRPr>
            </a:p>
          </p:txBody>
        </p:sp>
      </p:grpSp>
    </p:spTree>
    <p:extLst>
      <p:ext uri="{BB962C8B-B14F-4D97-AF65-F5344CB8AC3E}">
        <p14:creationId xmlns:p14="http://schemas.microsoft.com/office/powerpoint/2010/main" val="195511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12316</TotalTime>
  <Words>1449</Words>
  <Application>Microsoft Office PowerPoint</Application>
  <PresentationFormat>On-screen Show (16:9)</PresentationFormat>
  <Paragraphs>149</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ＭＳ Ｐゴシック</vt:lpstr>
      <vt:lpstr>Arial</vt:lpstr>
      <vt:lpstr>Calibri</vt:lpstr>
      <vt:lpstr>Wingdings</vt:lpstr>
      <vt:lpstr>New Master Slides widescreen</vt:lpstr>
      <vt:lpstr>PowerPoint Presentation</vt:lpstr>
      <vt:lpstr>PowerPoint Presentation</vt:lpstr>
      <vt:lpstr>Using this presentation</vt:lpstr>
      <vt:lpstr>PowerPoint Presentation</vt:lpstr>
      <vt:lpstr>Introduction to the product</vt:lpstr>
      <vt:lpstr>PowerPoint Presentation</vt:lpstr>
      <vt:lpstr>What’s in it?</vt:lpstr>
      <vt:lpstr>Who is it for?</vt:lpstr>
      <vt:lpstr>Getting started on the platform</vt:lpstr>
      <vt:lpstr>The SAGE Journals homepage https://journals.sagepub.com </vt:lpstr>
      <vt:lpstr>Using Browse options</vt:lpstr>
      <vt:lpstr>Using Browse options</vt:lpstr>
      <vt:lpstr>Using the Quick search</vt:lpstr>
      <vt:lpstr>Using the Advanced search</vt:lpstr>
      <vt:lpstr>Viewing your results</vt:lpstr>
      <vt:lpstr>Applying your learning</vt:lpstr>
      <vt:lpstr>Exploring journal content</vt:lpstr>
      <vt:lpstr>The journal portal</vt:lpstr>
      <vt:lpstr>PowerPoint Presentation</vt:lpstr>
      <vt:lpstr>The article page</vt:lpstr>
      <vt:lpstr>Applying your learning</vt:lpstr>
      <vt:lpstr>Creating an Account</vt:lpstr>
      <vt:lpstr>Creating an Account</vt:lpstr>
      <vt:lpstr>Saving searches</vt:lpstr>
      <vt:lpstr>Saving favourite journals</vt:lpstr>
      <vt:lpstr>Setting up alerts</vt:lpstr>
      <vt:lpstr>Setting up alerts</vt:lpstr>
      <vt:lpstr>Managing your Account</vt:lpstr>
      <vt:lpstr>Applying your learning</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Rebecca Evans</cp:lastModifiedBy>
  <cp:revision>703</cp:revision>
  <dcterms:created xsi:type="dcterms:W3CDTF">2012-11-12T22:03:53Z</dcterms:created>
  <dcterms:modified xsi:type="dcterms:W3CDTF">2019-08-28T13:03:26Z</dcterms:modified>
</cp:coreProperties>
</file>