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1"/>
  </p:sldMasterIdLst>
  <p:notesMasterIdLst>
    <p:notesMasterId r:id="rId46"/>
  </p:notesMasterIdLst>
  <p:handoutMasterIdLst>
    <p:handoutMasterId r:id="rId47"/>
  </p:handoutMasterIdLst>
  <p:sldIdLst>
    <p:sldId id="449" r:id="rId2"/>
    <p:sldId id="479" r:id="rId3"/>
    <p:sldId id="480" r:id="rId4"/>
    <p:sldId id="477" r:id="rId5"/>
    <p:sldId id="481" r:id="rId6"/>
    <p:sldId id="512" r:id="rId7"/>
    <p:sldId id="564" r:id="rId8"/>
    <p:sldId id="523" r:id="rId9"/>
    <p:sldId id="565" r:id="rId10"/>
    <p:sldId id="525" r:id="rId11"/>
    <p:sldId id="526" r:id="rId12"/>
    <p:sldId id="513" r:id="rId13"/>
    <p:sldId id="566" r:id="rId14"/>
    <p:sldId id="567" r:id="rId15"/>
    <p:sldId id="568" r:id="rId16"/>
    <p:sldId id="569" r:id="rId17"/>
    <p:sldId id="570" r:id="rId18"/>
    <p:sldId id="514" r:id="rId19"/>
    <p:sldId id="571" r:id="rId20"/>
    <p:sldId id="572" r:id="rId21"/>
    <p:sldId id="573" r:id="rId22"/>
    <p:sldId id="574" r:id="rId23"/>
    <p:sldId id="575" r:id="rId24"/>
    <p:sldId id="554" r:id="rId25"/>
    <p:sldId id="576" r:id="rId26"/>
    <p:sldId id="577" r:id="rId27"/>
    <p:sldId id="578" r:id="rId28"/>
    <p:sldId id="579" r:id="rId29"/>
    <p:sldId id="580" r:id="rId30"/>
    <p:sldId id="581" r:id="rId31"/>
    <p:sldId id="582" r:id="rId32"/>
    <p:sldId id="583" r:id="rId33"/>
    <p:sldId id="584" r:id="rId34"/>
    <p:sldId id="585" r:id="rId35"/>
    <p:sldId id="544" r:id="rId36"/>
    <p:sldId id="545" r:id="rId37"/>
    <p:sldId id="588" r:id="rId38"/>
    <p:sldId id="516" r:id="rId39"/>
    <p:sldId id="589" r:id="rId40"/>
    <p:sldId id="590" r:id="rId41"/>
    <p:sldId id="591" r:id="rId42"/>
    <p:sldId id="592" r:id="rId43"/>
    <p:sldId id="521" r:id="rId44"/>
    <p:sldId id="518" r:id="rId45"/>
  </p:sldIdLst>
  <p:sldSz cx="9144000" cy="5143500" type="screen16x9"/>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FFFF"/>
    <a:srgbClr val="50B2C3"/>
    <a:srgbClr val="000000"/>
    <a:srgbClr val="65B65A"/>
    <a:srgbClr val="5A2359"/>
    <a:srgbClr val="F0536A"/>
    <a:srgbClr val="F2F2F2"/>
    <a:srgbClr val="E10598"/>
    <a:srgbClr val="708DEA"/>
    <a:srgbClr val="0023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p:restoredLeft sz="14118" autoAdjust="0"/>
    <p:restoredTop sz="99631" autoAdjust="0"/>
  </p:normalViewPr>
  <p:slideViewPr>
    <p:cSldViewPr snapToGrid="0" snapToObjects="1">
      <p:cViewPr varScale="1">
        <p:scale>
          <a:sx n="113" d="100"/>
          <a:sy n="113" d="100"/>
        </p:scale>
        <p:origin x="658" y="91"/>
      </p:cViewPr>
      <p:guideLst>
        <p:guide orient="horz" pos="1620"/>
        <p:guide pos="2880"/>
      </p:guideLst>
    </p:cSldViewPr>
  </p:slideViewPr>
  <p:outlineViewPr>
    <p:cViewPr>
      <p:scale>
        <a:sx n="33" d="100"/>
        <a:sy n="33" d="100"/>
      </p:scale>
      <p:origin x="0" y="3990"/>
    </p:cViewPr>
  </p:outlineViewPr>
  <p:notesTextViewPr>
    <p:cViewPr>
      <p:scale>
        <a:sx n="100" d="100"/>
        <a:sy n="100" d="100"/>
      </p:scale>
      <p:origin x="0" y="0"/>
    </p:cViewPr>
  </p:notesTextViewPr>
  <p:gridSpacing cx="72237" cy="72237"/>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604" cy="465341"/>
          </a:xfrm>
          <a:prstGeom prst="rect">
            <a:avLst/>
          </a:prstGeom>
        </p:spPr>
        <p:txBody>
          <a:bodyPr vert="horz" lIns="91440" tIns="45720" rIns="91440" bIns="45720" rtlCol="0"/>
          <a:lstStyle>
            <a:lvl1pPr algn="l">
              <a:defRPr sz="1200" smtClean="0"/>
            </a:lvl1pPr>
          </a:lstStyle>
          <a:p>
            <a:pPr>
              <a:defRPr/>
            </a:pPr>
            <a:endParaRPr lang="en-GB"/>
          </a:p>
        </p:txBody>
      </p:sp>
      <p:sp>
        <p:nvSpPr>
          <p:cNvPr id="3" name="Date Placeholder 2"/>
          <p:cNvSpPr>
            <a:spLocks noGrp="1"/>
          </p:cNvSpPr>
          <p:nvPr>
            <p:ph type="dt" sz="quarter" idx="1"/>
          </p:nvPr>
        </p:nvSpPr>
        <p:spPr>
          <a:xfrm>
            <a:off x="3970159" y="0"/>
            <a:ext cx="3038604" cy="465341"/>
          </a:xfrm>
          <a:prstGeom prst="rect">
            <a:avLst/>
          </a:prstGeom>
        </p:spPr>
        <p:txBody>
          <a:bodyPr vert="horz" lIns="91440" tIns="45720" rIns="91440" bIns="45720" rtlCol="0"/>
          <a:lstStyle>
            <a:lvl1pPr algn="r">
              <a:defRPr sz="1200" smtClean="0"/>
            </a:lvl1pPr>
          </a:lstStyle>
          <a:p>
            <a:pPr>
              <a:defRPr/>
            </a:pPr>
            <a:fld id="{B1D2B90C-776D-469A-A8A2-18DE75BD3603}" type="datetimeFigureOut">
              <a:rPr lang="en-GB"/>
              <a:pPr>
                <a:defRPr/>
              </a:pPr>
              <a:t>27/08/2019</a:t>
            </a:fld>
            <a:endParaRPr lang="en-GB"/>
          </a:p>
        </p:txBody>
      </p:sp>
      <p:sp>
        <p:nvSpPr>
          <p:cNvPr id="4" name="Footer Placeholder 3"/>
          <p:cNvSpPr>
            <a:spLocks noGrp="1"/>
          </p:cNvSpPr>
          <p:nvPr>
            <p:ph type="ftr" sz="quarter" idx="2"/>
          </p:nvPr>
        </p:nvSpPr>
        <p:spPr>
          <a:xfrm>
            <a:off x="0" y="8829573"/>
            <a:ext cx="3038604" cy="465340"/>
          </a:xfrm>
          <a:prstGeom prst="rect">
            <a:avLst/>
          </a:prstGeom>
        </p:spPr>
        <p:txBody>
          <a:bodyPr vert="horz" lIns="91440" tIns="45720" rIns="91440" bIns="45720" rtlCol="0" anchor="b"/>
          <a:lstStyle>
            <a:lvl1pPr algn="l">
              <a:defRPr sz="1200" smtClean="0"/>
            </a:lvl1pPr>
          </a:lstStyle>
          <a:p>
            <a:pPr>
              <a:defRPr/>
            </a:pPr>
            <a:endParaRPr lang="en-GB"/>
          </a:p>
        </p:txBody>
      </p:sp>
      <p:sp>
        <p:nvSpPr>
          <p:cNvPr id="5" name="Slide Number Placeholder 4"/>
          <p:cNvSpPr>
            <a:spLocks noGrp="1"/>
          </p:cNvSpPr>
          <p:nvPr>
            <p:ph type="sldNum" sz="quarter" idx="3"/>
          </p:nvPr>
        </p:nvSpPr>
        <p:spPr>
          <a:xfrm>
            <a:off x="3970159" y="8829573"/>
            <a:ext cx="3038604" cy="465340"/>
          </a:xfrm>
          <a:prstGeom prst="rect">
            <a:avLst/>
          </a:prstGeom>
        </p:spPr>
        <p:txBody>
          <a:bodyPr vert="horz" lIns="91440" tIns="45720" rIns="91440" bIns="45720" rtlCol="0" anchor="b"/>
          <a:lstStyle>
            <a:lvl1pPr algn="r">
              <a:defRPr sz="1200" smtClean="0"/>
            </a:lvl1pPr>
          </a:lstStyle>
          <a:p>
            <a:pPr>
              <a:defRPr/>
            </a:pPr>
            <a:fld id="{1D645871-7ABB-47CC-AF40-5207FD0B05A9}" type="slidenum">
              <a:rPr lang="en-GB"/>
              <a:pPr>
                <a:defRPr/>
              </a:pPr>
              <a:t>‹#›</a:t>
            </a:fld>
            <a:endParaRPr lang="en-GB"/>
          </a:p>
        </p:txBody>
      </p:sp>
    </p:spTree>
    <p:extLst>
      <p:ext uri="{BB962C8B-B14F-4D97-AF65-F5344CB8AC3E}">
        <p14:creationId xmlns:p14="http://schemas.microsoft.com/office/powerpoint/2010/main" val="37524533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604" cy="465341"/>
          </a:xfrm>
          <a:prstGeom prst="rect">
            <a:avLst/>
          </a:prstGeom>
        </p:spPr>
        <p:txBody>
          <a:bodyPr vert="horz" lIns="91440" tIns="45720" rIns="91440" bIns="45720" rtlCol="0"/>
          <a:lstStyle>
            <a:lvl1pPr algn="l">
              <a:defRPr sz="1200">
                <a:ea typeface="ＭＳ Ｐゴシック" charset="-128"/>
              </a:defRPr>
            </a:lvl1pPr>
          </a:lstStyle>
          <a:p>
            <a:pPr>
              <a:defRPr/>
            </a:pPr>
            <a:endParaRPr lang="en-GB"/>
          </a:p>
        </p:txBody>
      </p:sp>
      <p:sp>
        <p:nvSpPr>
          <p:cNvPr id="3" name="Date Placeholder 2"/>
          <p:cNvSpPr>
            <a:spLocks noGrp="1"/>
          </p:cNvSpPr>
          <p:nvPr>
            <p:ph type="dt" idx="1"/>
          </p:nvPr>
        </p:nvSpPr>
        <p:spPr>
          <a:xfrm>
            <a:off x="3970159" y="0"/>
            <a:ext cx="3038604" cy="465341"/>
          </a:xfrm>
          <a:prstGeom prst="rect">
            <a:avLst/>
          </a:prstGeom>
        </p:spPr>
        <p:txBody>
          <a:bodyPr vert="horz" lIns="91440" tIns="45720" rIns="91440" bIns="45720" rtlCol="0"/>
          <a:lstStyle>
            <a:lvl1pPr algn="r">
              <a:defRPr sz="1200">
                <a:ea typeface="ＭＳ Ｐゴシック" charset="-128"/>
              </a:defRPr>
            </a:lvl1pPr>
          </a:lstStyle>
          <a:p>
            <a:pPr>
              <a:defRPr/>
            </a:pPr>
            <a:fld id="{36308773-B399-475F-B46D-C9B103CD1E7E}" type="datetimeFigureOut">
              <a:rPr lang="en-GB"/>
              <a:pPr>
                <a:defRPr/>
              </a:pPr>
              <a:t>27/08/2019</a:t>
            </a:fld>
            <a:endParaRPr lang="en-GB"/>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700713" y="4415530"/>
            <a:ext cx="5608975" cy="418360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829573"/>
            <a:ext cx="3038604" cy="465340"/>
          </a:xfrm>
          <a:prstGeom prst="rect">
            <a:avLst/>
          </a:prstGeom>
        </p:spPr>
        <p:txBody>
          <a:bodyPr vert="horz" lIns="91440" tIns="45720" rIns="91440" bIns="45720" rtlCol="0" anchor="b"/>
          <a:lstStyle>
            <a:lvl1pPr algn="l">
              <a:defRPr sz="1200">
                <a:ea typeface="ＭＳ Ｐゴシック" charset="-128"/>
              </a:defRPr>
            </a:lvl1pPr>
          </a:lstStyle>
          <a:p>
            <a:pPr>
              <a:defRPr/>
            </a:pPr>
            <a:endParaRPr lang="en-GB"/>
          </a:p>
        </p:txBody>
      </p:sp>
      <p:sp>
        <p:nvSpPr>
          <p:cNvPr id="7" name="Slide Number Placeholder 6"/>
          <p:cNvSpPr>
            <a:spLocks noGrp="1"/>
          </p:cNvSpPr>
          <p:nvPr>
            <p:ph type="sldNum" sz="quarter" idx="5"/>
          </p:nvPr>
        </p:nvSpPr>
        <p:spPr>
          <a:xfrm>
            <a:off x="3970159" y="8829573"/>
            <a:ext cx="3038604" cy="465340"/>
          </a:xfrm>
          <a:prstGeom prst="rect">
            <a:avLst/>
          </a:prstGeom>
        </p:spPr>
        <p:txBody>
          <a:bodyPr vert="horz" lIns="91440" tIns="45720" rIns="91440" bIns="45720" rtlCol="0" anchor="b"/>
          <a:lstStyle>
            <a:lvl1pPr algn="r">
              <a:defRPr sz="1200">
                <a:ea typeface="ＭＳ Ｐゴシック" charset="-128"/>
              </a:defRPr>
            </a:lvl1pPr>
          </a:lstStyle>
          <a:p>
            <a:pPr>
              <a:defRPr/>
            </a:pPr>
            <a:fld id="{04915706-070A-4707-AA18-DDF1820200B2}" type="slidenum">
              <a:rPr lang="en-GB"/>
              <a:pPr>
                <a:defRPr/>
              </a:pPr>
              <a:t>‹#›</a:t>
            </a:fld>
            <a:endParaRPr lang="en-GB"/>
          </a:p>
        </p:txBody>
      </p:sp>
    </p:spTree>
    <p:extLst>
      <p:ext uri="{BB962C8B-B14F-4D97-AF65-F5344CB8AC3E}">
        <p14:creationId xmlns:p14="http://schemas.microsoft.com/office/powerpoint/2010/main" val="21503311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Start Slide">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60363" y="787401"/>
            <a:ext cx="8518596" cy="3521038"/>
          </a:xfrm>
        </p:spPr>
        <p:txBody>
          <a:bodyPr>
            <a:normAutofit/>
          </a:bodyPr>
          <a:lstStyle>
            <a:lvl1pPr marL="0" indent="0" algn="r">
              <a:buNone/>
              <a:defRPr sz="5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8" name="Picture 3" descr="M:\TEMPLATES\SLIDE SHOWS\POWERPOINT TEMPLATE\2017\SAGE Publishing Logo_white_300ppi.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9441" y="4405879"/>
            <a:ext cx="1501422" cy="5665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J">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pic>
        <p:nvPicPr>
          <p:cNvPr id="4" name="Picture 20" descr="M:\TEMPLATES\SLIDE SHOWS\New Powerpoint Master Slides\Logos\Logos RGB.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7120" y="391320"/>
            <a:ext cx="3870555" cy="588398"/>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58749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RM">
    <p:spTree>
      <p:nvGrpSpPr>
        <p:cNvPr id="1" name=""/>
        <p:cNvGrpSpPr/>
        <p:nvPr/>
      </p:nvGrpSpPr>
      <p:grpSpPr>
        <a:xfrm>
          <a:off x="0" y="0"/>
          <a:ext cx="0" cy="0"/>
          <a:chOff x="0" y="0"/>
          <a:chExt cx="0" cy="0"/>
        </a:xfrm>
      </p:grpSpPr>
      <p:pic>
        <p:nvPicPr>
          <p:cNvPr id="3" name="Picture 23" descr="M:\TEMPLATES\SLIDE SHOWS\New Powerpoint Master Slides\Logos\Logos RGB4.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5895" y="413915"/>
            <a:ext cx="6465971" cy="5068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sp>
        <p:nvSpPr>
          <p:cNvPr id="8"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58749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mp;M">
    <p:spTree>
      <p:nvGrpSpPr>
        <p:cNvPr id="1" name=""/>
        <p:cNvGrpSpPr/>
        <p:nvPr/>
      </p:nvGrpSpPr>
      <p:grpSpPr>
        <a:xfrm>
          <a:off x="0" y="0"/>
          <a:ext cx="0" cy="0"/>
          <a:chOff x="0" y="0"/>
          <a:chExt cx="0" cy="0"/>
        </a:xfrm>
      </p:grpSpPr>
      <p:grpSp>
        <p:nvGrpSpPr>
          <p:cNvPr id="6" name="Group 5"/>
          <p:cNvGrpSpPr/>
          <p:nvPr userDrawn="1"/>
        </p:nvGrpSpPr>
        <p:grpSpPr>
          <a:xfrm>
            <a:off x="410820" y="397593"/>
            <a:ext cx="5674209" cy="982111"/>
            <a:chOff x="410820" y="397593"/>
            <a:chExt cx="5674209" cy="982111"/>
          </a:xfrm>
        </p:grpSpPr>
        <p:pic>
          <p:nvPicPr>
            <p:cNvPr id="3" name="Picture 2" descr="SAGE Business &amp; Management Logo_r236 g102 b8_300ppi.png"/>
            <p:cNvPicPr>
              <a:picLocks noChangeAspect="1"/>
            </p:cNvPicPr>
            <p:nvPr userDrawn="1"/>
          </p:nvPicPr>
          <p:blipFill rotWithShape="1">
            <a:blip r:embed="rId2">
              <a:extLst>
                <a:ext uri="{28A0092B-C50C-407E-A947-70E740481C1C}">
                  <a14:useLocalDpi xmlns:a14="http://schemas.microsoft.com/office/drawing/2010/main" val="0"/>
                </a:ext>
              </a:extLst>
            </a:blip>
            <a:srcRect r="45849"/>
            <a:stretch/>
          </p:blipFill>
          <p:spPr>
            <a:xfrm>
              <a:off x="410820" y="397593"/>
              <a:ext cx="4586257" cy="575621"/>
            </a:xfrm>
            <a:prstGeom prst="rect">
              <a:avLst/>
            </a:prstGeom>
          </p:spPr>
        </p:pic>
        <p:pic>
          <p:nvPicPr>
            <p:cNvPr id="5" name="Picture 4" descr="SAGE Business &amp; Management Logo_r236 g102 b8_300ppi.png"/>
            <p:cNvPicPr>
              <a:picLocks noChangeAspect="1"/>
            </p:cNvPicPr>
            <p:nvPr userDrawn="1"/>
          </p:nvPicPr>
          <p:blipFill rotWithShape="1">
            <a:blip r:embed="rId2">
              <a:extLst>
                <a:ext uri="{28A0092B-C50C-407E-A947-70E740481C1C}">
                  <a14:useLocalDpi xmlns:a14="http://schemas.microsoft.com/office/drawing/2010/main" val="0"/>
                </a:ext>
              </a:extLst>
            </a:blip>
            <a:srcRect l="54150"/>
            <a:stretch/>
          </p:blipFill>
          <p:spPr>
            <a:xfrm>
              <a:off x="2201801" y="804083"/>
              <a:ext cx="3883228" cy="575621"/>
            </a:xfrm>
            <a:prstGeom prst="rect">
              <a:avLst/>
            </a:prstGeom>
          </p:spPr>
        </p:pic>
      </p:gr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sp>
        <p:nvSpPr>
          <p:cNvPr id="8"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464382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V">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pic>
        <p:nvPicPr>
          <p:cNvPr id="3" name="Picture 27" descr="M:\TEMPLATES\SLIDE SHOWS\New Powerpoint Master Slides\Logos\Logos RGB8.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4776" y="387272"/>
            <a:ext cx="3276000" cy="53303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58749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sp>
        <p:nvSpPr>
          <p:cNvPr id="6"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31" descr="M:\TEMPLATES\SLIDE SHOWS\New Powerpoint Master Slides\Logos\Logos RGB1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7827" y="370407"/>
            <a:ext cx="4840313" cy="620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749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R">
    <p:spTree>
      <p:nvGrpSpPr>
        <p:cNvPr id="1" name=""/>
        <p:cNvGrpSpPr/>
        <p:nvPr/>
      </p:nvGrpSpPr>
      <p:grpSpPr>
        <a:xfrm>
          <a:off x="0" y="0"/>
          <a:ext cx="0" cy="0"/>
          <a:chOff x="0" y="0"/>
          <a:chExt cx="0" cy="0"/>
        </a:xfrm>
      </p:grpSpPr>
      <p:pic>
        <p:nvPicPr>
          <p:cNvPr id="3" name="Picture 22" descr="M:\TEMPLATES\SLIDE SHOWS\New Powerpoint Master Slides\Logos\Logos RGB3.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4651" y="407435"/>
            <a:ext cx="4232274" cy="51772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sp>
        <p:nvSpPr>
          <p:cNvPr id="5"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58749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ubtitle-Speaker">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73950"/>
            <a:ext cx="7772400" cy="1102519"/>
          </a:xfrm>
        </p:spPr>
        <p:txBody>
          <a:bodyPr>
            <a:noAutofit/>
          </a:bodyPr>
          <a:lstStyle>
            <a:lvl1pPr algn="l">
              <a:defRPr sz="6000" b="1"/>
            </a:lvl1pPr>
          </a:lstStyle>
          <a:p>
            <a:r>
              <a:rPr lang="en-GB"/>
              <a:t>Click to edit Master title style</a:t>
            </a:r>
            <a:endParaRPr lang="en-US" dirty="0"/>
          </a:p>
        </p:txBody>
      </p:sp>
      <p:sp>
        <p:nvSpPr>
          <p:cNvPr id="3" name="Subtitle 2"/>
          <p:cNvSpPr>
            <a:spLocks noGrp="1"/>
          </p:cNvSpPr>
          <p:nvPr>
            <p:ph type="subTitle" idx="1"/>
          </p:nvPr>
        </p:nvSpPr>
        <p:spPr>
          <a:xfrm>
            <a:off x="685800" y="2100282"/>
            <a:ext cx="7772400" cy="519094"/>
          </a:xfrm>
        </p:spPr>
        <p:txBody>
          <a:bodyPr>
            <a:normAutofit/>
          </a:bodyPr>
          <a:lstStyle>
            <a:lvl1pPr marL="0" indent="0" algn="l">
              <a:buNone/>
              <a:defRPr sz="32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13" name="Content Placeholder 12"/>
          <p:cNvSpPr>
            <a:spLocks noGrp="1"/>
          </p:cNvSpPr>
          <p:nvPr>
            <p:ph sz="quarter" idx="10"/>
          </p:nvPr>
        </p:nvSpPr>
        <p:spPr>
          <a:xfrm>
            <a:off x="685800" y="2952750"/>
            <a:ext cx="7772400" cy="581025"/>
          </a:xfrm>
        </p:spPr>
        <p:txBody>
          <a:bodyPr>
            <a:normAutofit/>
          </a:bodyPr>
          <a:lstStyle>
            <a:lvl1pPr marL="0" indent="0">
              <a:buNone/>
              <a:defRPr sz="2800"/>
            </a:lvl1pPr>
          </a:lstStyle>
          <a:p>
            <a:pPr lvl="0"/>
            <a:r>
              <a:rPr lang="en-GB"/>
              <a:t>Click to edit Master text styles</a:t>
            </a:r>
          </a:p>
        </p:txBody>
      </p:sp>
    </p:spTree>
    <p:extLst>
      <p:ext uri="{BB962C8B-B14F-4D97-AF65-F5344CB8AC3E}">
        <p14:creationId xmlns:p14="http://schemas.microsoft.com/office/powerpoint/2010/main" val="743737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21600"/>
            <a:ext cx="7772400" cy="1102519"/>
          </a:xfrm>
        </p:spPr>
        <p:txBody>
          <a:bodyPr>
            <a:noAutofit/>
          </a:bodyPr>
          <a:lstStyle>
            <a:lvl1pPr algn="l">
              <a:defRPr sz="4800"/>
            </a:lvl1pPr>
          </a:lstStyle>
          <a:p>
            <a:r>
              <a:rPr lang="en-GB" dirty="0"/>
              <a:t>Click to edit Master title style</a:t>
            </a:r>
            <a:endParaRPr lang="en-US" dirty="0"/>
          </a:p>
        </p:txBody>
      </p:sp>
      <p:sp>
        <p:nvSpPr>
          <p:cNvPr id="3" name="Subtitle 2"/>
          <p:cNvSpPr>
            <a:spLocks noGrp="1"/>
          </p:cNvSpPr>
          <p:nvPr>
            <p:ph type="subTitle" idx="1"/>
          </p:nvPr>
        </p:nvSpPr>
        <p:spPr>
          <a:xfrm>
            <a:off x="685800" y="2538431"/>
            <a:ext cx="7772400" cy="1314450"/>
          </a:xfrm>
        </p:spPr>
        <p:txBody>
          <a:bodyPr>
            <a:normAutofit/>
          </a:bodyPr>
          <a:lstStyle>
            <a:lvl1pPr marL="0" indent="0" algn="l">
              <a:buNone/>
              <a:defRPr sz="34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21600"/>
            <a:ext cx="7772400" cy="1102519"/>
          </a:xfrm>
        </p:spPr>
        <p:txBody>
          <a:bodyPr>
            <a:noAutofit/>
          </a:bodyPr>
          <a:lstStyle>
            <a:lvl1pPr algn="l">
              <a:defRPr sz="4800">
                <a:solidFill>
                  <a:schemeClr val="bg1"/>
                </a:solidFill>
              </a:defRPr>
            </a:lvl1pPr>
          </a:lstStyle>
          <a:p>
            <a:r>
              <a:rPr lang="en-GB" dirty="0"/>
              <a:t>Click to edit Master title style</a:t>
            </a:r>
            <a:endParaRPr lang="en-US" dirty="0"/>
          </a:p>
        </p:txBody>
      </p:sp>
      <p:sp>
        <p:nvSpPr>
          <p:cNvPr id="3" name="Subtitle 2"/>
          <p:cNvSpPr>
            <a:spLocks noGrp="1"/>
          </p:cNvSpPr>
          <p:nvPr>
            <p:ph type="subTitle" idx="1"/>
          </p:nvPr>
        </p:nvSpPr>
        <p:spPr>
          <a:xfrm>
            <a:off x="685800" y="2644279"/>
            <a:ext cx="7772400" cy="1314450"/>
          </a:xfrm>
        </p:spPr>
        <p:txBody>
          <a:bodyPr>
            <a:normAutofit/>
          </a:bodyPr>
          <a:lstStyle>
            <a:lvl1pPr marL="0" indent="0" algn="l">
              <a:buNone/>
              <a:defRPr sz="3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1045984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dirty="0"/>
              <a:t>Click to edit Master title style</a:t>
            </a:r>
            <a:endParaRPr lang="en-US" dirty="0"/>
          </a:p>
        </p:txBody>
      </p:sp>
      <p:sp>
        <p:nvSpPr>
          <p:cNvPr id="3" name="Content Placeholder 2"/>
          <p:cNvSpPr>
            <a:spLocks noGrp="1"/>
          </p:cNvSpPr>
          <p:nvPr>
            <p:ph idx="1"/>
          </p:nvPr>
        </p:nvSpPr>
        <p:spPr>
          <a:xfrm>
            <a:off x="457200" y="1437624"/>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eech bubble righ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a:t>Click to edit Master title style</a:t>
            </a:r>
            <a:endParaRPr lang="en-US" dirty="0"/>
          </a:p>
        </p:txBody>
      </p:sp>
      <p:sp>
        <p:nvSpPr>
          <p:cNvPr id="3" name="Content Placeholder 2"/>
          <p:cNvSpPr>
            <a:spLocks noGrp="1"/>
          </p:cNvSpPr>
          <p:nvPr>
            <p:ph idx="1"/>
          </p:nvPr>
        </p:nvSpPr>
        <p:spPr>
          <a:xfrm>
            <a:off x="457201" y="1437624"/>
            <a:ext cx="4647235"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Text Placeholder 8"/>
          <p:cNvSpPr>
            <a:spLocks noGrp="1"/>
          </p:cNvSpPr>
          <p:nvPr>
            <p:ph type="body" sz="quarter" idx="10"/>
          </p:nvPr>
        </p:nvSpPr>
        <p:spPr>
          <a:xfrm>
            <a:off x="5991225" y="1437624"/>
            <a:ext cx="2695574" cy="1400826"/>
          </a:xfrm>
          <a:prstGeom prst="wedgeRoundRectCallout">
            <a:avLst>
              <a:gd name="adj1" fmla="val 8962"/>
              <a:gd name="adj2" fmla="val 85240"/>
              <a:gd name="adj3" fmla="val 16667"/>
            </a:avLst>
          </a:prstGeom>
          <a:solidFill>
            <a:schemeClr val="tx2"/>
          </a:solidFill>
          <a:ln>
            <a:noFill/>
          </a:ln>
        </p:spPr>
        <p:txBody>
          <a:bodyPr lIns="320040" tIns="320040" rIns="320040" bIns="320040" anchor="ctr" anchorCtr="0">
            <a:noAutofit/>
          </a:bodyPr>
          <a:lstStyle>
            <a:lvl1pPr marL="0" indent="0">
              <a:buFontTx/>
              <a:buNone/>
              <a:defRPr sz="2600" b="1">
                <a:solidFill>
                  <a:schemeClr val="bg1"/>
                </a:solidFill>
              </a:defRPr>
            </a:lvl1pPr>
          </a:lstStyle>
          <a:p>
            <a:pPr lvl="0"/>
            <a:r>
              <a:rPr lang="en-GB"/>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ech bubble lef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a:t>Click to edit Master title style</a:t>
            </a:r>
            <a:endParaRPr lang="en-US" dirty="0"/>
          </a:p>
        </p:txBody>
      </p:sp>
      <p:sp>
        <p:nvSpPr>
          <p:cNvPr id="3" name="Content Placeholder 2"/>
          <p:cNvSpPr>
            <a:spLocks noGrp="1"/>
          </p:cNvSpPr>
          <p:nvPr>
            <p:ph idx="1"/>
          </p:nvPr>
        </p:nvSpPr>
        <p:spPr>
          <a:xfrm>
            <a:off x="4039566" y="1437624"/>
            <a:ext cx="4647235"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ext Placeholder 8"/>
          <p:cNvSpPr>
            <a:spLocks noGrp="1"/>
          </p:cNvSpPr>
          <p:nvPr>
            <p:ph type="body" sz="quarter" idx="11"/>
          </p:nvPr>
        </p:nvSpPr>
        <p:spPr>
          <a:xfrm>
            <a:off x="457200" y="1435701"/>
            <a:ext cx="2695574" cy="1400826"/>
          </a:xfrm>
          <a:prstGeom prst="wedgeRoundRectCallout">
            <a:avLst>
              <a:gd name="adj1" fmla="val -7999"/>
              <a:gd name="adj2" fmla="val 77761"/>
              <a:gd name="adj3" fmla="val 16667"/>
            </a:avLst>
          </a:prstGeom>
          <a:solidFill>
            <a:schemeClr val="tx2"/>
          </a:solidFill>
          <a:ln>
            <a:noFill/>
          </a:ln>
        </p:spPr>
        <p:txBody>
          <a:bodyPr lIns="320040" tIns="320040" rIns="320040" bIns="320040" anchor="ctr" anchorCtr="0">
            <a:noAutofit/>
          </a:bodyPr>
          <a:lstStyle>
            <a:lvl1pPr marL="0" indent="0">
              <a:buFontTx/>
              <a:buNone/>
              <a:defRPr sz="2600" b="1">
                <a:solidFill>
                  <a:schemeClr val="bg1"/>
                </a:solidFill>
              </a:defRPr>
            </a:lvl1pPr>
          </a:lstStyle>
          <a:p>
            <a:pPr lvl="0"/>
            <a:r>
              <a:rPr lang="en-GB"/>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Box">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881548" y="676275"/>
            <a:ext cx="7380907" cy="3257550"/>
          </a:xfrm>
          <a:prstGeom prst="roundRect">
            <a:avLst>
              <a:gd name="adj" fmla="val 9731"/>
            </a:avLst>
          </a:prstGeom>
          <a:solidFill>
            <a:schemeClr val="tx2"/>
          </a:solidFill>
          <a:ln>
            <a:noFill/>
          </a:ln>
        </p:spPr>
        <p:style>
          <a:lnRef idx="2">
            <a:schemeClr val="dk1"/>
          </a:lnRef>
          <a:fillRef idx="1">
            <a:schemeClr val="lt1"/>
          </a:fillRef>
          <a:effectRef idx="0">
            <a:schemeClr val="dk1"/>
          </a:effectRef>
          <a:fontRef idx="none"/>
        </p:style>
        <p:txBody>
          <a:bodyPr wrap="square" lIns="365760" tIns="274320" rIns="365760" bIns="274320">
            <a:normAutofit/>
          </a:bodyPr>
          <a:lstStyle>
            <a:lvl1pPr marL="0" indent="0">
              <a:buNone/>
              <a:defRPr sz="27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a:t>Click to edit Master title style</a:t>
            </a:r>
            <a:endParaRPr lang="en-US" dirty="0"/>
          </a:p>
        </p:txBody>
      </p:sp>
      <p:sp>
        <p:nvSpPr>
          <p:cNvPr id="14" name="Chart Placeholder 12"/>
          <p:cNvSpPr>
            <a:spLocks noGrp="1"/>
          </p:cNvSpPr>
          <p:nvPr>
            <p:ph type="chart" sz="quarter" idx="10"/>
          </p:nvPr>
        </p:nvSpPr>
        <p:spPr>
          <a:xfrm>
            <a:off x="468313" y="1437085"/>
            <a:ext cx="8218487" cy="2862263"/>
          </a:xfrm>
        </p:spPr>
        <p:txBody>
          <a:bodyPr/>
          <a:lstStyle>
            <a:lvl1pPr>
              <a:defRPr>
                <a:solidFill>
                  <a:schemeClr val="tx1"/>
                </a:solidFill>
              </a:defRPr>
            </a:lvl1pPr>
          </a:lstStyle>
          <a:p>
            <a:r>
              <a:rPr lang="en-GB"/>
              <a:t>Click icon to add chart</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200151"/>
            <a:ext cx="8229600" cy="309979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cSld>
  <p:clrMap bg1="lt1" tx1="dk1" bg2="lt2" tx2="dk2" accent1="accent1" accent2="accent2" accent3="accent3" accent4="accent4" accent5="accent5" accent6="accent6" hlink="hlink" folHlink="folHlink"/>
  <p:sldLayoutIdLst>
    <p:sldLayoutId id="2147483668" r:id="rId1"/>
    <p:sldLayoutId id="2147483678" r:id="rId2"/>
    <p:sldLayoutId id="2147483657" r:id="rId3"/>
    <p:sldLayoutId id="2147483680" r:id="rId4"/>
    <p:sldLayoutId id="2147483658" r:id="rId5"/>
    <p:sldLayoutId id="2147483673" r:id="rId6"/>
    <p:sldLayoutId id="2147483674" r:id="rId7"/>
    <p:sldLayoutId id="2147483670" r:id="rId8"/>
    <p:sldLayoutId id="2147483675" r:id="rId9"/>
    <p:sldLayoutId id="2147483671" r:id="rId10"/>
    <p:sldLayoutId id="2147483682" r:id="rId11"/>
    <p:sldLayoutId id="2147483684" r:id="rId12"/>
    <p:sldLayoutId id="2147483681" r:id="rId13"/>
    <p:sldLayoutId id="2147483685" r:id="rId14"/>
    <p:sldLayoutId id="2147483687" r:id="rId15"/>
    <p:sldLayoutId id="2147483683" r:id="rId16"/>
  </p:sldLayoutIdLst>
  <p:txStyles>
    <p:titleStyle>
      <a:lvl1pPr algn="l" defTabSz="914400" rtl="0" eaLnBrk="1" latinLnBrk="0" hangingPunct="1">
        <a:spcBef>
          <a:spcPct val="0"/>
        </a:spcBef>
        <a:buNone/>
        <a:defRPr sz="4400" kern="1200">
          <a:solidFill>
            <a:schemeClr val="tx2"/>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kern="1200">
          <a:solidFill>
            <a:schemeClr val="tx2">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chemeClr val="tx2">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2">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2">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2">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hyperlink" Target="http://methods.sagepub.com/" TargetMode="Externa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29.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image" Target="../media/image31.tmp"/><Relationship Id="rId1" Type="http://schemas.openxmlformats.org/officeDocument/2006/relationships/slideLayout" Target="../slideLayouts/slideLayout5.xml"/><Relationship Id="rId4" Type="http://schemas.openxmlformats.org/officeDocument/2006/relationships/image" Target="../media/image33.tm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hyperlink" Target="http://methods.sagepub.com/" TargetMode="Externa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500131" y="787400"/>
            <a:ext cx="6378827" cy="4005263"/>
          </a:xfrm>
        </p:spPr>
        <p:txBody>
          <a:bodyPr>
            <a:normAutofit/>
          </a:bodyPr>
          <a:lstStyle/>
          <a:p>
            <a:pPr>
              <a:lnSpc>
                <a:spcPts val="6400"/>
              </a:lnSpc>
            </a:pPr>
            <a:r>
              <a:rPr lang="en-GB" sz="6000" dirty="0"/>
              <a:t>let your training</a:t>
            </a:r>
            <a:br>
              <a:rPr lang="en-GB" sz="6000" dirty="0"/>
            </a:br>
            <a:r>
              <a:rPr lang="en-GB" sz="6000" dirty="0"/>
              <a:t>journey begin</a:t>
            </a:r>
          </a:p>
        </p:txBody>
      </p:sp>
      <p:pic>
        <p:nvPicPr>
          <p:cNvPr id="3" name="Picture 2"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43861">
            <a:off x="-710889" y="1167526"/>
            <a:ext cx="3874497" cy="5381246"/>
          </a:xfrm>
          <a:prstGeom prst="rect">
            <a:avLst/>
          </a:prstGeom>
        </p:spPr>
      </p:pic>
    </p:spTree>
    <p:extLst>
      <p:ext uri="{BB962C8B-B14F-4D97-AF65-F5344CB8AC3E}">
        <p14:creationId xmlns:p14="http://schemas.microsoft.com/office/powerpoint/2010/main" val="340586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Content</a:t>
            </a:r>
            <a:endParaRPr lang="en-US" dirty="0"/>
          </a:p>
        </p:txBody>
      </p:sp>
      <p:sp>
        <p:nvSpPr>
          <p:cNvPr id="5" name="Content Placeholder 4"/>
          <p:cNvSpPr>
            <a:spLocks noGrp="1"/>
          </p:cNvSpPr>
          <p:nvPr>
            <p:ph idx="1"/>
          </p:nvPr>
        </p:nvSpPr>
        <p:spPr>
          <a:xfrm>
            <a:off x="457200" y="1351391"/>
            <a:ext cx="8229600" cy="1790737"/>
          </a:xfrm>
        </p:spPr>
        <p:txBody>
          <a:bodyPr>
            <a:normAutofit/>
          </a:bodyPr>
          <a:lstStyle/>
          <a:p>
            <a:pPr lvl="0" fontAlgn="base"/>
            <a:r>
              <a:rPr lang="en-GB" sz="2200" dirty="0">
                <a:solidFill>
                  <a:schemeClr val="tx1">
                    <a:lumMod val="50000"/>
                    <a:lumOff val="50000"/>
                  </a:schemeClr>
                </a:solidFill>
              </a:rPr>
              <a:t>Content is written by researchers, who largely are research methods faculty from a broad range of disciplines.</a:t>
            </a:r>
          </a:p>
          <a:p>
            <a:pPr fontAlgn="base"/>
            <a:r>
              <a:rPr lang="en-GB" sz="2200" dirty="0">
                <a:solidFill>
                  <a:schemeClr val="tx1">
                    <a:lumMod val="50000"/>
                    <a:lumOff val="50000"/>
                  </a:schemeClr>
                </a:solidFill>
              </a:rPr>
              <a:t>Content is peer-reviewed by experts in that field.</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
        <p:nvSpPr>
          <p:cNvPr id="2" name="TextBox 1"/>
          <p:cNvSpPr txBox="1"/>
          <p:nvPr/>
        </p:nvSpPr>
        <p:spPr>
          <a:xfrm>
            <a:off x="457199" y="2488900"/>
            <a:ext cx="6731819" cy="2277547"/>
          </a:xfrm>
          <a:prstGeom prst="rect">
            <a:avLst/>
          </a:prstGeom>
          <a:noFill/>
        </p:spPr>
        <p:txBody>
          <a:bodyPr wrap="square" rtlCol="0">
            <a:spAutoFit/>
          </a:bodyPr>
          <a:lstStyle/>
          <a:p>
            <a:pPr marL="342900" indent="-342900">
              <a:buFont typeface="Arial" panose="020B0604020202020204" pitchFamily="34" charset="0"/>
              <a:buChar char="•"/>
            </a:pPr>
            <a:r>
              <a:rPr lang="en-GB" sz="2200" dirty="0">
                <a:solidFill>
                  <a:schemeClr val="tx1">
                    <a:lumMod val="50000"/>
                    <a:lumOff val="50000"/>
                  </a:schemeClr>
                </a:solidFill>
              </a:rPr>
              <a:t>Content is commissioned by:</a:t>
            </a:r>
          </a:p>
          <a:p>
            <a:pPr marL="800100" lvl="1" indent="-342900">
              <a:buFont typeface="Arial" panose="020B0604020202020204" pitchFamily="34" charset="0"/>
              <a:buChar char="•"/>
            </a:pPr>
            <a:r>
              <a:rPr lang="en-GB" sz="2000" dirty="0">
                <a:solidFill>
                  <a:schemeClr val="tx1">
                    <a:lumMod val="50000"/>
                    <a:lumOff val="50000"/>
                  </a:schemeClr>
                </a:solidFill>
              </a:rPr>
              <a:t>Utilising pre-existing relationships with authors who have written key research methods text books or journal articles.</a:t>
            </a:r>
          </a:p>
          <a:p>
            <a:pPr marL="800100" lvl="1" indent="-342900">
              <a:buFont typeface="Arial" panose="020B0604020202020204" pitchFamily="34" charset="0"/>
              <a:buChar char="•"/>
            </a:pPr>
            <a:r>
              <a:rPr lang="en-GB" sz="2000" dirty="0">
                <a:solidFill>
                  <a:schemeClr val="tx1">
                    <a:lumMod val="50000"/>
                    <a:lumOff val="50000"/>
                  </a:schemeClr>
                </a:solidFill>
              </a:rPr>
              <a:t>Calls for papers.</a:t>
            </a:r>
          </a:p>
          <a:p>
            <a:pPr marL="800100" lvl="1" indent="-342900">
              <a:buFont typeface="Arial" panose="020B0604020202020204" pitchFamily="34" charset="0"/>
              <a:buChar char="•"/>
            </a:pPr>
            <a:r>
              <a:rPr lang="en-GB" sz="2000" dirty="0">
                <a:solidFill>
                  <a:schemeClr val="tx1">
                    <a:lumMod val="50000"/>
                    <a:lumOff val="50000"/>
                  </a:schemeClr>
                </a:solidFill>
              </a:rPr>
              <a:t>Contacting individuals doing interesting research.</a:t>
            </a:r>
          </a:p>
          <a:p>
            <a:pPr marL="800100" lvl="1" indent="-342900">
              <a:buFont typeface="Arial" panose="020B0604020202020204" pitchFamily="34" charset="0"/>
              <a:buChar char="•"/>
            </a:pPr>
            <a:r>
              <a:rPr lang="en-GB" sz="2000" dirty="0">
                <a:solidFill>
                  <a:schemeClr val="tx1">
                    <a:lumMod val="50000"/>
                    <a:lumOff val="50000"/>
                  </a:schemeClr>
                </a:solidFill>
              </a:rPr>
              <a:t>Meeting researchers at conferences.</a:t>
            </a:r>
          </a:p>
        </p:txBody>
      </p:sp>
    </p:spTree>
    <p:extLst>
      <p:ext uri="{BB962C8B-B14F-4D97-AF65-F5344CB8AC3E}">
        <p14:creationId xmlns:p14="http://schemas.microsoft.com/office/powerpoint/2010/main" val="4005728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Who is it for?</a:t>
            </a:r>
            <a:endParaRPr lang="en-US" dirty="0"/>
          </a:p>
        </p:txBody>
      </p:sp>
      <p:sp>
        <p:nvSpPr>
          <p:cNvPr id="5" name="Content Placeholder 4"/>
          <p:cNvSpPr>
            <a:spLocks noGrp="1"/>
          </p:cNvSpPr>
          <p:nvPr>
            <p:ph idx="1"/>
          </p:nvPr>
        </p:nvSpPr>
        <p:spPr>
          <a:xfrm>
            <a:off x="457200" y="1221599"/>
            <a:ext cx="8229600" cy="3615871"/>
          </a:xfrm>
        </p:spPr>
        <p:txBody>
          <a:bodyPr>
            <a:normAutofit fontScale="92500" lnSpcReduction="20000"/>
          </a:bodyPr>
          <a:lstStyle/>
          <a:p>
            <a:pPr>
              <a:spcBef>
                <a:spcPts val="0"/>
              </a:spcBef>
            </a:pPr>
            <a:r>
              <a:rPr lang="en-GB" sz="1600" b="1" dirty="0">
                <a:solidFill>
                  <a:schemeClr val="tx1">
                    <a:lumMod val="50000"/>
                    <a:lumOff val="50000"/>
                  </a:schemeClr>
                </a:solidFill>
              </a:rPr>
              <a:t>Students</a:t>
            </a:r>
            <a:r>
              <a:rPr lang="en-GB" sz="1600" dirty="0">
                <a:solidFill>
                  <a:schemeClr val="tx1">
                    <a:lumMod val="50000"/>
                    <a:lumOff val="50000"/>
                  </a:schemeClr>
                </a:solidFill>
              </a:rPr>
              <a:t> learning about and doing research for the first time</a:t>
            </a:r>
          </a:p>
          <a:p>
            <a:pPr lvl="2">
              <a:spcBef>
                <a:spcPts val="0"/>
              </a:spcBef>
              <a:buFont typeface="Wingdings" panose="05000000000000000000" pitchFamily="2" charset="2"/>
              <a:buChar char="q"/>
            </a:pPr>
            <a:r>
              <a:rPr lang="en-GB" sz="1400" dirty="0">
                <a:solidFill>
                  <a:srgbClr val="50B2C3"/>
                </a:solidFill>
              </a:rPr>
              <a:t>Consolidate topics covered in lectures and seminars</a:t>
            </a:r>
          </a:p>
          <a:p>
            <a:pPr lvl="2">
              <a:spcBef>
                <a:spcPts val="0"/>
              </a:spcBef>
              <a:buFont typeface="Wingdings" panose="05000000000000000000" pitchFamily="2" charset="2"/>
              <a:buChar char="q"/>
            </a:pPr>
            <a:r>
              <a:rPr lang="en-GB" sz="1400" dirty="0">
                <a:solidFill>
                  <a:srgbClr val="50B2C3"/>
                </a:solidFill>
              </a:rPr>
              <a:t>Explore options beyond core modules</a:t>
            </a:r>
          </a:p>
          <a:p>
            <a:pPr lvl="2">
              <a:spcBef>
                <a:spcPts val="0"/>
              </a:spcBef>
              <a:buFont typeface="Wingdings" panose="05000000000000000000" pitchFamily="2" charset="2"/>
              <a:buChar char="q"/>
            </a:pPr>
            <a:r>
              <a:rPr lang="en-GB" sz="1400" dirty="0">
                <a:solidFill>
                  <a:srgbClr val="50B2C3"/>
                </a:solidFill>
              </a:rPr>
              <a:t>Practise key skills and see concepts applied in real-life</a:t>
            </a:r>
          </a:p>
          <a:p>
            <a:pPr>
              <a:spcBef>
                <a:spcPts val="0"/>
              </a:spcBef>
            </a:pPr>
            <a:endParaRPr lang="en-GB" sz="1600" dirty="0"/>
          </a:p>
          <a:p>
            <a:pPr>
              <a:spcBef>
                <a:spcPts val="0"/>
              </a:spcBef>
            </a:pPr>
            <a:r>
              <a:rPr lang="en-GB" sz="1600" b="1" dirty="0">
                <a:solidFill>
                  <a:schemeClr val="tx1">
                    <a:lumMod val="50000"/>
                    <a:lumOff val="50000"/>
                  </a:schemeClr>
                </a:solidFill>
              </a:rPr>
              <a:t>Seasoned researchers </a:t>
            </a:r>
            <a:r>
              <a:rPr lang="en-GB" sz="1600" dirty="0">
                <a:solidFill>
                  <a:schemeClr val="tx1">
                    <a:lumMod val="50000"/>
                    <a:lumOff val="50000"/>
                  </a:schemeClr>
                </a:solidFill>
              </a:rPr>
              <a:t>conducting their own projects</a:t>
            </a:r>
          </a:p>
          <a:p>
            <a:pPr lvl="2">
              <a:spcBef>
                <a:spcPts val="0"/>
              </a:spcBef>
              <a:buFont typeface="Wingdings" panose="05000000000000000000" pitchFamily="2" charset="2"/>
              <a:buChar char="q"/>
            </a:pPr>
            <a:r>
              <a:rPr lang="en-GB" sz="1400" dirty="0">
                <a:solidFill>
                  <a:srgbClr val="50B2C3"/>
                </a:solidFill>
              </a:rPr>
              <a:t>Justify methodology with high-quality reference works</a:t>
            </a:r>
          </a:p>
          <a:p>
            <a:pPr lvl="2">
              <a:spcBef>
                <a:spcPts val="0"/>
              </a:spcBef>
              <a:buFont typeface="Wingdings" panose="05000000000000000000" pitchFamily="2" charset="2"/>
              <a:buChar char="q"/>
            </a:pPr>
            <a:r>
              <a:rPr lang="en-GB" sz="1400" dirty="0">
                <a:solidFill>
                  <a:srgbClr val="50B2C3"/>
                </a:solidFill>
              </a:rPr>
              <a:t>Develop their skillset in their own way</a:t>
            </a:r>
          </a:p>
          <a:p>
            <a:pPr lvl="2">
              <a:spcBef>
                <a:spcPts val="0"/>
              </a:spcBef>
              <a:buFont typeface="Wingdings" panose="05000000000000000000" pitchFamily="2" charset="2"/>
              <a:buChar char="q"/>
            </a:pPr>
            <a:r>
              <a:rPr lang="en-GB" sz="1400" dirty="0">
                <a:solidFill>
                  <a:srgbClr val="50B2C3"/>
                </a:solidFill>
              </a:rPr>
              <a:t>Explore new methods not used before</a:t>
            </a:r>
          </a:p>
          <a:p>
            <a:pPr lvl="2">
              <a:spcBef>
                <a:spcPts val="0"/>
              </a:spcBef>
              <a:buFont typeface="Wingdings" panose="05000000000000000000" pitchFamily="2" charset="2"/>
              <a:buChar char="q"/>
            </a:pPr>
            <a:r>
              <a:rPr lang="en-GB" sz="1400" dirty="0">
                <a:solidFill>
                  <a:srgbClr val="50B2C3"/>
                </a:solidFill>
              </a:rPr>
              <a:t>Better understand publishing and dissemination practices</a:t>
            </a:r>
          </a:p>
          <a:p>
            <a:pPr>
              <a:spcBef>
                <a:spcPts val="0"/>
              </a:spcBef>
            </a:pPr>
            <a:endParaRPr lang="en-GB" sz="1600" dirty="0"/>
          </a:p>
          <a:p>
            <a:pPr>
              <a:spcBef>
                <a:spcPts val="0"/>
              </a:spcBef>
            </a:pPr>
            <a:r>
              <a:rPr lang="en-GB" sz="1600" b="1" dirty="0">
                <a:solidFill>
                  <a:schemeClr val="tx1">
                    <a:lumMod val="50000"/>
                    <a:lumOff val="50000"/>
                  </a:schemeClr>
                </a:solidFill>
              </a:rPr>
              <a:t>Faculty</a:t>
            </a:r>
            <a:r>
              <a:rPr lang="en-GB" sz="1600" dirty="0">
                <a:solidFill>
                  <a:schemeClr val="tx1">
                    <a:lumMod val="50000"/>
                    <a:lumOff val="50000"/>
                  </a:schemeClr>
                </a:solidFill>
              </a:rPr>
              <a:t> teaching Research Methods and supervising projects</a:t>
            </a:r>
          </a:p>
          <a:p>
            <a:pPr lvl="2">
              <a:spcBef>
                <a:spcPts val="0"/>
              </a:spcBef>
              <a:buFont typeface="Wingdings" panose="05000000000000000000" pitchFamily="2" charset="2"/>
              <a:buChar char="q"/>
            </a:pPr>
            <a:r>
              <a:rPr lang="en-GB" sz="1400" dirty="0">
                <a:solidFill>
                  <a:srgbClr val="50B2C3"/>
                </a:solidFill>
              </a:rPr>
              <a:t>Engage students with high-quality, reliable resources</a:t>
            </a:r>
          </a:p>
          <a:p>
            <a:pPr lvl="2">
              <a:spcBef>
                <a:spcPts val="0"/>
              </a:spcBef>
              <a:buFont typeface="Wingdings" panose="05000000000000000000" pitchFamily="2" charset="2"/>
              <a:buChar char="q"/>
            </a:pPr>
            <a:r>
              <a:rPr lang="en-GB" sz="1400" dirty="0">
                <a:solidFill>
                  <a:srgbClr val="50B2C3"/>
                </a:solidFill>
              </a:rPr>
              <a:t>Access ready-made items designed with pedagogy in mind (videos, cases, datasets)</a:t>
            </a:r>
          </a:p>
          <a:p>
            <a:pPr lvl="2">
              <a:spcBef>
                <a:spcPts val="0"/>
              </a:spcBef>
              <a:buFont typeface="Wingdings" panose="05000000000000000000" pitchFamily="2" charset="2"/>
              <a:buChar char="q"/>
            </a:pPr>
            <a:r>
              <a:rPr lang="en-GB" sz="1400" dirty="0">
                <a:solidFill>
                  <a:srgbClr val="50B2C3"/>
                </a:solidFill>
              </a:rPr>
              <a:t>Share resources free at the point of access, with no access restrictions</a:t>
            </a:r>
          </a:p>
          <a:p>
            <a:pPr>
              <a:spcBef>
                <a:spcPts val="0"/>
              </a:spcBef>
            </a:pPr>
            <a:endParaRPr lang="en-GB" sz="1600" dirty="0">
              <a:solidFill>
                <a:schemeClr val="tx1">
                  <a:lumMod val="50000"/>
                  <a:lumOff val="50000"/>
                </a:schemeClr>
              </a:solidFill>
            </a:endParaRPr>
          </a:p>
          <a:p>
            <a:pPr>
              <a:spcBef>
                <a:spcPts val="0"/>
              </a:spcBef>
            </a:pPr>
            <a:r>
              <a:rPr lang="en-GB" sz="1600" b="1" dirty="0">
                <a:solidFill>
                  <a:schemeClr val="tx1">
                    <a:lumMod val="50000"/>
                    <a:lumOff val="50000"/>
                  </a:schemeClr>
                </a:solidFill>
              </a:rPr>
              <a:t>Librarians</a:t>
            </a:r>
            <a:r>
              <a:rPr lang="en-GB" sz="1600" dirty="0">
                <a:solidFill>
                  <a:schemeClr val="tx1">
                    <a:lumMod val="50000"/>
                    <a:lumOff val="50000"/>
                  </a:schemeClr>
                </a:solidFill>
              </a:rPr>
              <a:t> providing research subject, information workshops</a:t>
            </a:r>
          </a:p>
          <a:p>
            <a:pPr lvl="2">
              <a:spcBef>
                <a:spcPts val="0"/>
              </a:spcBef>
              <a:buFont typeface="Wingdings" panose="05000000000000000000" pitchFamily="2" charset="2"/>
              <a:buChar char="q"/>
            </a:pPr>
            <a:r>
              <a:rPr lang="en-GB" sz="1400" dirty="0">
                <a:solidFill>
                  <a:srgbClr val="50B2C3"/>
                </a:solidFill>
              </a:rPr>
              <a:t>One central resource for a huge range of research resources</a:t>
            </a:r>
          </a:p>
          <a:p>
            <a:pPr lvl="2">
              <a:spcBef>
                <a:spcPts val="0"/>
              </a:spcBef>
              <a:buFont typeface="Wingdings" panose="05000000000000000000" pitchFamily="2" charset="2"/>
              <a:buChar char="q"/>
            </a:pPr>
            <a:r>
              <a:rPr lang="en-GB" sz="1400" dirty="0">
                <a:solidFill>
                  <a:srgbClr val="50B2C3"/>
                </a:solidFill>
              </a:rPr>
              <a:t>Use effective resources in training and outreach</a:t>
            </a:r>
          </a:p>
          <a:p>
            <a:pPr lvl="2">
              <a:spcBef>
                <a:spcPts val="0"/>
              </a:spcBef>
              <a:buFont typeface="Wingdings" panose="05000000000000000000" pitchFamily="2" charset="2"/>
              <a:buChar char="q"/>
            </a:pPr>
            <a:r>
              <a:rPr lang="en-GB" sz="1400" dirty="0">
                <a:solidFill>
                  <a:srgbClr val="50B2C3"/>
                </a:solidFill>
              </a:rPr>
              <a:t>Engage faculty with resources that demystify the research process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Tree>
    <p:extLst>
      <p:ext uri="{BB962C8B-B14F-4D97-AF65-F5344CB8AC3E}">
        <p14:creationId xmlns:p14="http://schemas.microsoft.com/office/powerpoint/2010/main" val="2117110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546" y="1938422"/>
            <a:ext cx="8240822" cy="1102519"/>
          </a:xfrm>
        </p:spPr>
        <p:txBody>
          <a:bodyPr/>
          <a:lstStyle/>
          <a:p>
            <a:r>
              <a:rPr lang="en-US" sz="4300" b="1" dirty="0"/>
              <a:t>Getting started on the platform</a:t>
            </a:r>
          </a:p>
        </p:txBody>
      </p:sp>
      <p:sp>
        <p:nvSpPr>
          <p:cNvPr id="3" name="Subtitle 2"/>
          <p:cNvSpPr>
            <a:spLocks noGrp="1"/>
          </p:cNvSpPr>
          <p:nvPr>
            <p:ph type="subTitle" idx="1"/>
          </p:nvPr>
        </p:nvSpPr>
        <p:spPr>
          <a:xfrm>
            <a:off x="1947856" y="3040941"/>
            <a:ext cx="7196144" cy="1314450"/>
          </a:xfrm>
        </p:spPr>
        <p:txBody>
          <a:bodyPr/>
          <a:lstStyle/>
          <a:p>
            <a:r>
              <a:rPr lang="en-US" dirty="0"/>
              <a:t>The homepage, browsing, searching</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spTree>
    <p:extLst>
      <p:ext uri="{BB962C8B-B14F-4D97-AF65-F5344CB8AC3E}">
        <p14:creationId xmlns:p14="http://schemas.microsoft.com/office/powerpoint/2010/main" val="1300993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87923"/>
            <a:ext cx="8229600" cy="1405457"/>
          </a:xfrm>
        </p:spPr>
        <p:txBody>
          <a:bodyPr>
            <a:noAutofit/>
          </a:bodyPr>
          <a:lstStyle/>
          <a:p>
            <a:pPr algn="ctr"/>
            <a:r>
              <a:rPr lang="de-CH" sz="3400" dirty="0"/>
              <a:t>The </a:t>
            </a:r>
            <a:r>
              <a:rPr lang="de-CH" sz="3400" i="1" dirty="0"/>
              <a:t>SAGE Research Methods </a:t>
            </a:r>
            <a:r>
              <a:rPr lang="de-CH" sz="3400" dirty="0"/>
              <a:t>homepage</a:t>
            </a:r>
            <a:br>
              <a:rPr lang="de-CH" sz="3400" dirty="0"/>
            </a:br>
            <a:r>
              <a:rPr lang="en-GB" sz="3200" b="1" dirty="0">
                <a:hlinkClick r:id="rId2"/>
              </a:rPr>
              <a:t>methods.sagepub.com</a:t>
            </a:r>
            <a:endParaRPr lang="en-US" sz="3400" b="1" dirty="0"/>
          </a:p>
        </p:txBody>
      </p:sp>
      <p:pic>
        <p:nvPicPr>
          <p:cNvPr id="6" name="Content Placeholder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219" y="1503008"/>
            <a:ext cx="6435213" cy="3155269"/>
          </a:xfrm>
          <a:prstGeom prst="rect">
            <a:avLst/>
          </a:prstGeom>
          <a:ln>
            <a:noFill/>
          </a:ln>
          <a:effectLst>
            <a:outerShdw blurRad="292100" dist="139700" dir="2700000" algn="tl" rotWithShape="0">
              <a:srgbClr val="333333">
                <a:alpha val="65000"/>
              </a:srgbClr>
            </a:outerShdw>
          </a:effectLst>
        </p:spPr>
      </p:pic>
      <p:sp>
        <p:nvSpPr>
          <p:cNvPr id="8" name="Rounded Rectangular Callout 7"/>
          <p:cNvSpPr/>
          <p:nvPr/>
        </p:nvSpPr>
        <p:spPr>
          <a:xfrm>
            <a:off x="6083267" y="2403205"/>
            <a:ext cx="2863380" cy="1540282"/>
          </a:xfrm>
          <a:prstGeom prst="wedgeRoundRectCallout">
            <a:avLst>
              <a:gd name="adj1" fmla="val 16075"/>
              <a:gd name="adj2" fmla="val 22822"/>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500" i="1" dirty="0">
                <a:solidFill>
                  <a:schemeClr val="bg1"/>
                </a:solidFill>
                <a:latin typeface="Arial" pitchFamily="34" charset="0"/>
                <a:ea typeface="ＭＳ Ｐゴシック" pitchFamily="34" charset="-128"/>
                <a:cs typeface="Arial" pitchFamily="34" charset="0"/>
              </a:rPr>
              <a:t>SAGE Research Methods </a:t>
            </a:r>
            <a:r>
              <a:rPr lang="en-GB" sz="1500" dirty="0">
                <a:solidFill>
                  <a:schemeClr val="bg1"/>
                </a:solidFill>
                <a:latin typeface="Arial" pitchFamily="34" charset="0"/>
                <a:ea typeface="ＭＳ Ｐゴシック" pitchFamily="34" charset="-128"/>
                <a:cs typeface="Arial" pitchFamily="34" charset="0"/>
              </a:rPr>
              <a:t>content will also be available through your library catalogue, and search engines like Google.</a:t>
            </a:r>
          </a:p>
        </p:txBody>
      </p:sp>
      <p:sp>
        <p:nvSpPr>
          <p:cNvPr id="5" name="Rounded Rectangular Callout 4"/>
          <p:cNvSpPr/>
          <p:nvPr/>
        </p:nvSpPr>
        <p:spPr>
          <a:xfrm>
            <a:off x="5400841" y="4567905"/>
            <a:ext cx="3650508" cy="485777"/>
          </a:xfrm>
          <a:prstGeom prst="wedgeRoundRectCallout">
            <a:avLst>
              <a:gd name="adj1" fmla="val 37148"/>
              <a:gd name="adj2" fmla="val -29880"/>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800" b="1" dirty="0">
                <a:solidFill>
                  <a:schemeClr val="bg1"/>
                </a:solidFill>
              </a:rPr>
              <a:t>Please note, it is possible that some of these content options will appear in grey on your screen, if your institution does not subscribe to a particular content group.</a:t>
            </a:r>
          </a:p>
        </p:txBody>
      </p:sp>
    </p:spTree>
    <p:extLst>
      <p:ext uri="{BB962C8B-B14F-4D97-AF65-F5344CB8AC3E}">
        <p14:creationId xmlns:p14="http://schemas.microsoft.com/office/powerpoint/2010/main" val="203457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Using Browse options</a:t>
            </a:r>
            <a:endParaRPr lang="en-US" dirty="0"/>
          </a:p>
        </p:txBody>
      </p:sp>
      <p:pic>
        <p:nvPicPr>
          <p:cNvPr id="2" name="Picture 1"/>
          <p:cNvPicPr>
            <a:picLocks noChangeAspect="1"/>
          </p:cNvPicPr>
          <p:nvPr/>
        </p:nvPicPr>
        <p:blipFill>
          <a:blip r:embed="rId2"/>
          <a:stretch>
            <a:fillRect/>
          </a:stretch>
        </p:blipFill>
        <p:spPr>
          <a:xfrm>
            <a:off x="2741325" y="1912646"/>
            <a:ext cx="6018767" cy="3092169"/>
          </a:xfrm>
          <a:prstGeom prst="rect">
            <a:avLst/>
          </a:prstGeom>
          <a:ln>
            <a:noFill/>
          </a:ln>
          <a:effectLst>
            <a:outerShdw blurRad="292100" dist="139700" dir="2700000" algn="tl" rotWithShape="0">
              <a:srgbClr val="333333">
                <a:alpha val="65000"/>
              </a:srgbClr>
            </a:outerShdw>
          </a:effectLst>
        </p:spPr>
      </p:pic>
      <p:sp>
        <p:nvSpPr>
          <p:cNvPr id="9" name="Rounded Rectangular Callout 8"/>
          <p:cNvSpPr/>
          <p:nvPr/>
        </p:nvSpPr>
        <p:spPr>
          <a:xfrm>
            <a:off x="139603" y="1431010"/>
            <a:ext cx="2394193" cy="1240820"/>
          </a:xfrm>
          <a:prstGeom prst="wedgeRoundRectCallout">
            <a:avLst>
              <a:gd name="adj1" fmla="val 167900"/>
              <a:gd name="adj2" fmla="val 261"/>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400" dirty="0">
                <a:solidFill>
                  <a:schemeClr val="bg1"/>
                </a:solidFill>
                <a:latin typeface="Arial" pitchFamily="34" charset="0"/>
                <a:ea typeface="ＭＳ Ｐゴシック" pitchFamily="34" charset="-128"/>
                <a:cs typeface="Arial" pitchFamily="34" charset="0"/>
              </a:rPr>
              <a:t>Use the </a:t>
            </a:r>
            <a:r>
              <a:rPr lang="en-GB" sz="1400" b="1" dirty="0">
                <a:solidFill>
                  <a:schemeClr val="bg1"/>
                </a:solidFill>
                <a:latin typeface="Arial" pitchFamily="34" charset="0"/>
                <a:ea typeface="ＭＳ Ｐゴシック" pitchFamily="34" charset="-128"/>
                <a:cs typeface="Arial" pitchFamily="34" charset="0"/>
              </a:rPr>
              <a:t>Browse</a:t>
            </a:r>
            <a:r>
              <a:rPr lang="en-GB" sz="1400" dirty="0">
                <a:solidFill>
                  <a:schemeClr val="bg1"/>
                </a:solidFill>
                <a:latin typeface="Arial" pitchFamily="34" charset="0"/>
                <a:ea typeface="ＭＳ Ｐゴシック" pitchFamily="34" charset="-128"/>
                <a:cs typeface="Arial" pitchFamily="34" charset="0"/>
              </a:rPr>
              <a:t> drop-down menu to browse by </a:t>
            </a:r>
            <a:r>
              <a:rPr lang="en-GB" sz="1400" b="1" dirty="0">
                <a:solidFill>
                  <a:schemeClr val="bg1"/>
                </a:solidFill>
                <a:latin typeface="Arial" pitchFamily="34" charset="0"/>
                <a:ea typeface="ＭＳ Ｐゴシック" pitchFamily="34" charset="-128"/>
                <a:cs typeface="Arial" pitchFamily="34" charset="0"/>
              </a:rPr>
              <a:t>Topic</a:t>
            </a:r>
            <a:r>
              <a:rPr lang="en-GB" sz="1400" dirty="0">
                <a:solidFill>
                  <a:schemeClr val="bg1"/>
                </a:solidFill>
                <a:latin typeface="Arial" pitchFamily="34" charset="0"/>
                <a:ea typeface="ＭＳ Ｐゴシック" pitchFamily="34" charset="-128"/>
                <a:cs typeface="Arial" pitchFamily="34" charset="0"/>
              </a:rPr>
              <a:t>, </a:t>
            </a:r>
            <a:r>
              <a:rPr lang="en-GB" sz="1400" b="1" dirty="0">
                <a:solidFill>
                  <a:schemeClr val="bg1"/>
                </a:solidFill>
                <a:latin typeface="Arial" pitchFamily="34" charset="0"/>
                <a:ea typeface="ＭＳ Ｐゴシック" pitchFamily="34" charset="-128"/>
                <a:cs typeface="Arial" pitchFamily="34" charset="0"/>
              </a:rPr>
              <a:t>Discipline</a:t>
            </a:r>
            <a:r>
              <a:rPr lang="en-GB" sz="1400" dirty="0">
                <a:solidFill>
                  <a:schemeClr val="bg1"/>
                </a:solidFill>
                <a:latin typeface="Arial" pitchFamily="34" charset="0"/>
                <a:ea typeface="ＭＳ Ｐゴシック" pitchFamily="34" charset="-128"/>
                <a:cs typeface="Arial" pitchFamily="34" charset="0"/>
              </a:rPr>
              <a:t>, or </a:t>
            </a:r>
            <a:r>
              <a:rPr lang="en-GB" sz="1400" b="1" dirty="0">
                <a:solidFill>
                  <a:schemeClr val="bg1"/>
                </a:solidFill>
                <a:latin typeface="Arial" pitchFamily="34" charset="0"/>
                <a:ea typeface="ＭＳ Ｐゴシック" pitchFamily="34" charset="-128"/>
                <a:cs typeface="Arial" pitchFamily="34" charset="0"/>
              </a:rPr>
              <a:t>Content Type.</a:t>
            </a:r>
            <a:endParaRPr lang="en-GB" sz="1400" dirty="0">
              <a:solidFill>
                <a:schemeClr val="bg1"/>
              </a:solidFill>
              <a:latin typeface="Arial" pitchFamily="34" charset="0"/>
              <a:ea typeface="ＭＳ Ｐゴシック" pitchFamily="34" charset="-128"/>
              <a:cs typeface="Arial" pitchFamily="34" charset="0"/>
            </a:endParaRPr>
          </a:p>
        </p:txBody>
      </p:sp>
      <p:sp>
        <p:nvSpPr>
          <p:cNvPr id="10" name="Rounded Rectangular Callout 9"/>
          <p:cNvSpPr/>
          <p:nvPr/>
        </p:nvSpPr>
        <p:spPr>
          <a:xfrm>
            <a:off x="6802450" y="463515"/>
            <a:ext cx="2047551" cy="808322"/>
          </a:xfrm>
          <a:prstGeom prst="wedgeRoundRectCallout">
            <a:avLst>
              <a:gd name="adj1" fmla="val -68274"/>
              <a:gd name="adj2" fmla="val 217229"/>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200" dirty="0">
                <a:solidFill>
                  <a:schemeClr val="bg1"/>
                </a:solidFill>
              </a:rPr>
              <a:t>Click on any of the links to get to a list of results.</a:t>
            </a:r>
          </a:p>
        </p:txBody>
      </p:sp>
      <p:sp>
        <p:nvSpPr>
          <p:cNvPr id="7" name="Rounded Rectangular Callout 6"/>
          <p:cNvSpPr/>
          <p:nvPr/>
        </p:nvSpPr>
        <p:spPr>
          <a:xfrm>
            <a:off x="74985" y="4567905"/>
            <a:ext cx="3650508" cy="485777"/>
          </a:xfrm>
          <a:prstGeom prst="wedgeRoundRectCallout">
            <a:avLst>
              <a:gd name="adj1" fmla="val 37148"/>
              <a:gd name="adj2" fmla="val -29880"/>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800" b="1" dirty="0">
                <a:solidFill>
                  <a:schemeClr val="bg1"/>
                </a:solidFill>
              </a:rPr>
              <a:t>Please note, it is possible that some of the content types will have a padlock icon next to it or not appear, if your institution does not subscribe to a particular content group.</a:t>
            </a:r>
          </a:p>
        </p:txBody>
      </p:sp>
    </p:spTree>
    <p:extLst>
      <p:ext uri="{BB962C8B-B14F-4D97-AF65-F5344CB8AC3E}">
        <p14:creationId xmlns:p14="http://schemas.microsoft.com/office/powerpoint/2010/main" val="3197336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de-CH" sz="3800" dirty="0"/>
              <a:t>Using the Quick search</a:t>
            </a:r>
            <a:endParaRPr lang="en-US" sz="3800" dirty="0"/>
          </a:p>
        </p:txBody>
      </p:sp>
      <p:pic>
        <p:nvPicPr>
          <p:cNvPr id="6" name="Picture 5"/>
          <p:cNvPicPr>
            <a:picLocks noChangeAspect="1"/>
          </p:cNvPicPr>
          <p:nvPr/>
        </p:nvPicPr>
        <p:blipFill>
          <a:blip r:embed="rId2"/>
          <a:stretch>
            <a:fillRect/>
          </a:stretch>
        </p:blipFill>
        <p:spPr>
          <a:xfrm>
            <a:off x="349045" y="1329754"/>
            <a:ext cx="6769510" cy="3436374"/>
          </a:xfrm>
          <a:prstGeom prst="rect">
            <a:avLst/>
          </a:prstGeom>
          <a:ln>
            <a:noFill/>
          </a:ln>
          <a:effectLst>
            <a:outerShdw blurRad="292100" dist="139700" dir="2700000" algn="tl" rotWithShape="0">
              <a:srgbClr val="333333">
                <a:alpha val="65000"/>
              </a:srgbClr>
            </a:outerShdw>
          </a:effectLst>
        </p:spPr>
      </p:pic>
      <p:sp>
        <p:nvSpPr>
          <p:cNvPr id="10" name="Rounded Rectangular Callout 9"/>
          <p:cNvSpPr/>
          <p:nvPr/>
        </p:nvSpPr>
        <p:spPr>
          <a:xfrm>
            <a:off x="5970003" y="237842"/>
            <a:ext cx="3015780" cy="1479111"/>
          </a:xfrm>
          <a:prstGeom prst="wedgeRoundRectCallout">
            <a:avLst>
              <a:gd name="adj1" fmla="val -49639"/>
              <a:gd name="adj2" fmla="val 100414"/>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500" dirty="0">
                <a:solidFill>
                  <a:schemeClr val="bg1"/>
                </a:solidFill>
                <a:latin typeface="Arial" pitchFamily="34" charset="0"/>
                <a:ea typeface="ＭＳ Ｐゴシック" pitchFamily="34" charset="-128"/>
                <a:cs typeface="Arial" pitchFamily="34" charset="0"/>
              </a:rPr>
              <a:t>Use the quick search to look for key words and phrases; you can use Boolean Operators </a:t>
            </a:r>
            <a:r>
              <a:rPr lang="en-GB" sz="1500" b="1" dirty="0">
                <a:solidFill>
                  <a:schemeClr val="bg1"/>
                </a:solidFill>
                <a:latin typeface="Arial" pitchFamily="34" charset="0"/>
                <a:ea typeface="ＭＳ Ｐゴシック" pitchFamily="34" charset="-128"/>
                <a:cs typeface="Arial" pitchFamily="34" charset="0"/>
              </a:rPr>
              <a:t>AND</a:t>
            </a:r>
            <a:r>
              <a:rPr lang="en-GB" sz="1500" dirty="0">
                <a:solidFill>
                  <a:schemeClr val="bg1"/>
                </a:solidFill>
                <a:latin typeface="Arial" pitchFamily="34" charset="0"/>
                <a:ea typeface="ＭＳ Ｐゴシック" pitchFamily="34" charset="-128"/>
                <a:cs typeface="Arial" pitchFamily="34" charset="0"/>
              </a:rPr>
              <a:t>,</a:t>
            </a:r>
            <a:r>
              <a:rPr lang="en-GB" sz="1500" b="1" dirty="0">
                <a:solidFill>
                  <a:schemeClr val="bg1"/>
                </a:solidFill>
                <a:latin typeface="Arial" pitchFamily="34" charset="0"/>
                <a:ea typeface="ＭＳ Ｐゴシック" pitchFamily="34" charset="-128"/>
                <a:cs typeface="Arial" pitchFamily="34" charset="0"/>
              </a:rPr>
              <a:t> OR </a:t>
            </a:r>
            <a:r>
              <a:rPr lang="en-GB" sz="1500" dirty="0">
                <a:solidFill>
                  <a:schemeClr val="bg1"/>
                </a:solidFill>
                <a:latin typeface="Arial" pitchFamily="34" charset="0"/>
                <a:ea typeface="ＭＳ Ｐゴシック" pitchFamily="34" charset="-128"/>
                <a:cs typeface="Arial" pitchFamily="34" charset="0"/>
              </a:rPr>
              <a:t>and</a:t>
            </a:r>
            <a:r>
              <a:rPr lang="en-GB" sz="1500" b="1" dirty="0">
                <a:solidFill>
                  <a:schemeClr val="bg1"/>
                </a:solidFill>
                <a:latin typeface="Arial" pitchFamily="34" charset="0"/>
                <a:ea typeface="ＭＳ Ｐゴシック" pitchFamily="34" charset="-128"/>
                <a:cs typeface="Arial" pitchFamily="34" charset="0"/>
              </a:rPr>
              <a:t> NOT</a:t>
            </a:r>
            <a:r>
              <a:rPr lang="en-GB" sz="1500" dirty="0">
                <a:solidFill>
                  <a:schemeClr val="bg1"/>
                </a:solidFill>
                <a:latin typeface="Arial" pitchFamily="34" charset="0"/>
                <a:ea typeface="ＭＳ Ｐゴシック" pitchFamily="34" charset="-128"/>
                <a:cs typeface="Arial" pitchFamily="34" charset="0"/>
              </a:rPr>
              <a:t>.</a:t>
            </a:r>
          </a:p>
        </p:txBody>
      </p:sp>
    </p:spTree>
    <p:extLst>
      <p:ext uri="{BB962C8B-B14F-4D97-AF65-F5344CB8AC3E}">
        <p14:creationId xmlns:p14="http://schemas.microsoft.com/office/powerpoint/2010/main" val="2619645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de-CH" dirty="0"/>
              <a:t>Using the Advanced search</a:t>
            </a:r>
            <a:endParaRPr lang="en-US" dirty="0"/>
          </a:p>
        </p:txBody>
      </p:sp>
      <p:pic>
        <p:nvPicPr>
          <p:cNvPr id="3" name="Picture 2"/>
          <p:cNvPicPr>
            <a:picLocks noChangeAspect="1"/>
          </p:cNvPicPr>
          <p:nvPr/>
        </p:nvPicPr>
        <p:blipFill>
          <a:blip r:embed="rId2"/>
          <a:stretch>
            <a:fillRect/>
          </a:stretch>
        </p:blipFill>
        <p:spPr>
          <a:xfrm>
            <a:off x="2511224" y="1221600"/>
            <a:ext cx="4121552" cy="4010938"/>
          </a:xfrm>
          <a:prstGeom prst="rect">
            <a:avLst/>
          </a:prstGeom>
          <a:ln>
            <a:noFill/>
          </a:ln>
          <a:effectLst>
            <a:outerShdw blurRad="292100" dist="139700" dir="2700000" algn="tl" rotWithShape="0">
              <a:srgbClr val="333333">
                <a:alpha val="65000"/>
              </a:srgbClr>
            </a:outerShdw>
          </a:effectLst>
        </p:spPr>
      </p:pic>
      <p:sp>
        <p:nvSpPr>
          <p:cNvPr id="13" name="Rounded Rectangular Callout 12"/>
          <p:cNvSpPr/>
          <p:nvPr/>
        </p:nvSpPr>
        <p:spPr>
          <a:xfrm>
            <a:off x="6782860" y="1643797"/>
            <a:ext cx="2221016" cy="372978"/>
          </a:xfrm>
          <a:prstGeom prst="wedgeRoundRectCallout">
            <a:avLst>
              <a:gd name="adj1" fmla="val -98206"/>
              <a:gd name="adj2" fmla="val -106654"/>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900" dirty="0">
                <a:solidFill>
                  <a:schemeClr val="bg1"/>
                </a:solidFill>
              </a:rPr>
              <a:t>Access the Advanced search from any page on the platform</a:t>
            </a:r>
          </a:p>
        </p:txBody>
      </p:sp>
      <p:sp>
        <p:nvSpPr>
          <p:cNvPr id="9" name="Rounded Rectangular Callout 8"/>
          <p:cNvSpPr/>
          <p:nvPr/>
        </p:nvSpPr>
        <p:spPr>
          <a:xfrm>
            <a:off x="78363" y="1715828"/>
            <a:ext cx="2214562" cy="678468"/>
          </a:xfrm>
          <a:prstGeom prst="wedgeRoundRectCallout">
            <a:avLst>
              <a:gd name="adj1" fmla="val 61398"/>
              <a:gd name="adj2" fmla="val 21812"/>
              <a:gd name="adj3" fmla="val 16667"/>
            </a:avLst>
          </a:prstGeom>
          <a:solidFill>
            <a:schemeClr val="tx2"/>
          </a:solidFill>
          <a:ln>
            <a:noFill/>
          </a:ln>
        </p:spPr>
        <p:txBody>
          <a:bodyPr vert="horz" lIns="320040" tIns="320040" rIns="320040" bIns="320040" rtlCol="0" anchor="ctr" anchorCtr="0">
            <a:noAutofit/>
          </a:bodyPr>
          <a:lstStyle/>
          <a:p>
            <a:pPr algn="ctr" defTabSz="914400">
              <a:spcBef>
                <a:spcPct val="20000"/>
              </a:spcBef>
            </a:pPr>
            <a:r>
              <a:rPr lang="en-GB" sz="1050" dirty="0">
                <a:solidFill>
                  <a:schemeClr val="bg1"/>
                </a:solidFill>
                <a:latin typeface="Arial" pitchFamily="34" charset="0"/>
                <a:ea typeface="ＭＳ Ｐゴシック" pitchFamily="34" charset="-128"/>
                <a:cs typeface="Arial" pitchFamily="34" charset="0"/>
              </a:rPr>
              <a:t>Enter your search criteria, and add new rows to search multiple criteria</a:t>
            </a:r>
          </a:p>
        </p:txBody>
      </p:sp>
      <p:sp>
        <p:nvSpPr>
          <p:cNvPr id="10" name="Rounded Rectangular Callout 9"/>
          <p:cNvSpPr/>
          <p:nvPr/>
        </p:nvSpPr>
        <p:spPr>
          <a:xfrm>
            <a:off x="78363" y="2682036"/>
            <a:ext cx="2214562" cy="548217"/>
          </a:xfrm>
          <a:prstGeom prst="wedgeRoundRectCallout">
            <a:avLst>
              <a:gd name="adj1" fmla="val 76224"/>
              <a:gd name="adj2" fmla="val 16834"/>
              <a:gd name="adj3" fmla="val 16667"/>
            </a:avLst>
          </a:prstGeom>
          <a:solidFill>
            <a:schemeClr val="tx2"/>
          </a:solidFill>
          <a:ln>
            <a:noFill/>
          </a:ln>
        </p:spPr>
        <p:txBody>
          <a:bodyPr vert="horz" lIns="320040" tIns="320040" rIns="320040" bIns="320040" rtlCol="0" anchor="ctr" anchorCtr="0">
            <a:noAutofit/>
          </a:bodyPr>
          <a:lstStyle/>
          <a:p>
            <a:pPr algn="ctr" defTabSz="914400">
              <a:spcBef>
                <a:spcPct val="20000"/>
              </a:spcBef>
            </a:pPr>
            <a:r>
              <a:rPr lang="en-GB" sz="1050" dirty="0">
                <a:solidFill>
                  <a:schemeClr val="bg1"/>
                </a:solidFill>
                <a:latin typeface="Arial" pitchFamily="34" charset="0"/>
                <a:ea typeface="ＭＳ Ｐゴシック" pitchFamily="34" charset="-128"/>
                <a:cs typeface="Arial" pitchFamily="34" charset="0"/>
              </a:rPr>
              <a:t>Search specifically          for </a:t>
            </a:r>
            <a:r>
              <a:rPr lang="en-GB" sz="1050" dirty="0">
                <a:solidFill>
                  <a:schemeClr val="bg1"/>
                </a:solidFill>
                <a:latin typeface="Arial" pitchFamily="34" charset="0"/>
                <a:cs typeface="Arial" pitchFamily="34" charset="0"/>
              </a:rPr>
              <a:t>publishers</a:t>
            </a:r>
            <a:r>
              <a:rPr lang="en-GB" sz="1050" dirty="0">
                <a:solidFill>
                  <a:schemeClr val="bg1"/>
                </a:solidFill>
                <a:latin typeface="Arial" pitchFamily="34" charset="0"/>
                <a:ea typeface="ＭＳ Ｐゴシック" pitchFamily="34" charset="-128"/>
                <a:cs typeface="Arial" pitchFamily="34" charset="0"/>
              </a:rPr>
              <a:t>, </a:t>
            </a:r>
            <a:r>
              <a:rPr lang="en-GB" sz="1050" i="1" dirty="0">
                <a:solidFill>
                  <a:schemeClr val="bg1"/>
                </a:solidFill>
                <a:latin typeface="Arial" pitchFamily="34" charset="0"/>
                <a:ea typeface="ＭＳ Ｐゴシック" pitchFamily="34" charset="-128"/>
                <a:cs typeface="Arial" pitchFamily="34" charset="0"/>
              </a:rPr>
              <a:t>e.g. </a:t>
            </a:r>
            <a:r>
              <a:rPr lang="en-GB" sz="1050" dirty="0">
                <a:solidFill>
                  <a:schemeClr val="bg1"/>
                </a:solidFill>
                <a:latin typeface="Arial" pitchFamily="34" charset="0"/>
                <a:ea typeface="ＭＳ Ｐゴシック" pitchFamily="34" charset="-128"/>
                <a:cs typeface="Arial" pitchFamily="34" charset="0"/>
              </a:rPr>
              <a:t>authors</a:t>
            </a:r>
          </a:p>
        </p:txBody>
      </p:sp>
      <p:sp>
        <p:nvSpPr>
          <p:cNvPr id="14" name="Rounded Rectangular Callout 13"/>
          <p:cNvSpPr/>
          <p:nvPr/>
        </p:nvSpPr>
        <p:spPr>
          <a:xfrm>
            <a:off x="78363" y="3586691"/>
            <a:ext cx="2214562" cy="548217"/>
          </a:xfrm>
          <a:prstGeom prst="wedgeRoundRectCallout">
            <a:avLst>
              <a:gd name="adj1" fmla="val 77531"/>
              <a:gd name="adj2" fmla="val -73882"/>
              <a:gd name="adj3" fmla="val 16667"/>
            </a:avLst>
          </a:prstGeom>
          <a:solidFill>
            <a:schemeClr val="tx2"/>
          </a:solidFill>
          <a:ln>
            <a:noFill/>
          </a:ln>
        </p:spPr>
        <p:txBody>
          <a:bodyPr vert="horz" lIns="320040" tIns="320040" rIns="320040" bIns="320040" rtlCol="0" anchor="ctr" anchorCtr="0">
            <a:noAutofit/>
          </a:bodyPr>
          <a:lstStyle/>
          <a:p>
            <a:pPr algn="ctr" defTabSz="914400">
              <a:spcBef>
                <a:spcPct val="20000"/>
              </a:spcBef>
            </a:pPr>
            <a:r>
              <a:rPr lang="en-GB" sz="1050" dirty="0">
                <a:solidFill>
                  <a:schemeClr val="bg1"/>
                </a:solidFill>
                <a:latin typeface="Arial" pitchFamily="34" charset="0"/>
                <a:ea typeface="ＭＳ Ｐゴシック" pitchFamily="34" charset="-128"/>
                <a:cs typeface="Arial" pitchFamily="34" charset="0"/>
              </a:rPr>
              <a:t>Select your publication date ranges</a:t>
            </a:r>
          </a:p>
        </p:txBody>
      </p:sp>
      <p:sp>
        <p:nvSpPr>
          <p:cNvPr id="8" name="Rounded Rectangular Callout 7"/>
          <p:cNvSpPr/>
          <p:nvPr/>
        </p:nvSpPr>
        <p:spPr>
          <a:xfrm>
            <a:off x="6851075" y="3129353"/>
            <a:ext cx="2187696" cy="791399"/>
          </a:xfrm>
          <a:prstGeom prst="wedgeRoundRectCallout">
            <a:avLst>
              <a:gd name="adj1" fmla="val -108002"/>
              <a:gd name="adj2" fmla="val 21561"/>
              <a:gd name="adj3" fmla="val 16667"/>
            </a:avLst>
          </a:prstGeom>
          <a:solidFill>
            <a:schemeClr val="tx2"/>
          </a:solidFill>
          <a:ln>
            <a:noFill/>
          </a:ln>
        </p:spPr>
        <p:txBody>
          <a:bodyPr vert="horz" lIns="320040" tIns="320040" rIns="320040" bIns="320040" rtlCol="0" anchor="ctr" anchorCtr="0">
            <a:noAutofit/>
          </a:bodyPr>
          <a:lstStyle/>
          <a:p>
            <a:pPr algn="ctr" defTabSz="914400">
              <a:spcBef>
                <a:spcPct val="20000"/>
              </a:spcBef>
            </a:pPr>
            <a:r>
              <a:rPr lang="en-GB" sz="1050" dirty="0">
                <a:solidFill>
                  <a:schemeClr val="bg1"/>
                </a:solidFill>
                <a:latin typeface="Arial" pitchFamily="34" charset="0"/>
                <a:ea typeface="ＭＳ Ｐゴシック" pitchFamily="34" charset="-128"/>
                <a:cs typeface="Arial" pitchFamily="34" charset="0"/>
              </a:rPr>
              <a:t>Select which </a:t>
            </a:r>
            <a:r>
              <a:rPr lang="en-GB" sz="1050" dirty="0">
                <a:solidFill>
                  <a:schemeClr val="bg1"/>
                </a:solidFill>
                <a:latin typeface="Arial" pitchFamily="34" charset="0"/>
                <a:cs typeface="Arial" pitchFamily="34" charset="0"/>
              </a:rPr>
              <a:t>content types</a:t>
            </a:r>
            <a:r>
              <a:rPr lang="en-GB" sz="1050" dirty="0">
                <a:solidFill>
                  <a:schemeClr val="bg1"/>
                </a:solidFill>
                <a:latin typeface="Arial" pitchFamily="34" charset="0"/>
                <a:ea typeface="ＭＳ Ｐゴシック" pitchFamily="34" charset="-128"/>
                <a:cs typeface="Arial" pitchFamily="34" charset="0"/>
              </a:rPr>
              <a:t> you want to search across</a:t>
            </a:r>
          </a:p>
        </p:txBody>
      </p:sp>
      <p:sp>
        <p:nvSpPr>
          <p:cNvPr id="15" name="Rounded Rectangular Callout 14"/>
          <p:cNvSpPr/>
          <p:nvPr/>
        </p:nvSpPr>
        <p:spPr>
          <a:xfrm>
            <a:off x="6311019" y="4523625"/>
            <a:ext cx="2221016" cy="372978"/>
          </a:xfrm>
          <a:prstGeom prst="wedgeRoundRectCallout">
            <a:avLst>
              <a:gd name="adj1" fmla="val -22001"/>
              <a:gd name="adj2" fmla="val 93643"/>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900" dirty="0">
                <a:solidFill>
                  <a:schemeClr val="bg1"/>
                </a:solidFill>
              </a:rPr>
              <a:t>Explore more search options further down the page</a:t>
            </a:r>
          </a:p>
        </p:txBody>
      </p:sp>
    </p:spTree>
    <p:extLst>
      <p:ext uri="{BB962C8B-B14F-4D97-AF65-F5344CB8AC3E}">
        <p14:creationId xmlns:p14="http://schemas.microsoft.com/office/powerpoint/2010/main" val="3691461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729" y="315189"/>
            <a:ext cx="4610616" cy="857250"/>
          </a:xfrm>
        </p:spPr>
        <p:txBody>
          <a:bodyPr>
            <a:noAutofit/>
          </a:bodyPr>
          <a:lstStyle/>
          <a:p>
            <a:r>
              <a:rPr lang="de-CH" sz="3750" dirty="0"/>
              <a:t>Viewing your results</a:t>
            </a:r>
            <a:endParaRPr lang="en-US" sz="3750" dirty="0"/>
          </a:p>
        </p:txBody>
      </p:sp>
      <p:sp>
        <p:nvSpPr>
          <p:cNvPr id="14" name="TextBox 13"/>
          <p:cNvSpPr txBox="1"/>
          <p:nvPr/>
        </p:nvSpPr>
        <p:spPr>
          <a:xfrm>
            <a:off x="6999908" y="1985694"/>
            <a:ext cx="2239123" cy="369332"/>
          </a:xfrm>
          <a:prstGeom prst="rect">
            <a:avLst/>
          </a:prstGeom>
          <a:noFill/>
        </p:spPr>
        <p:txBody>
          <a:bodyPr wrap="square" rtlCol="0">
            <a:spAutoFit/>
          </a:bodyPr>
          <a:lstStyle/>
          <a:p>
            <a:r>
              <a:rPr lang="en-GB" sz="900" b="1" dirty="0">
                <a:solidFill>
                  <a:schemeClr val="tx2"/>
                </a:solidFill>
                <a:latin typeface="Arial" pitchFamily="34" charset="0"/>
                <a:ea typeface="+mj-ea"/>
                <a:cs typeface="Arial" pitchFamily="34" charset="0"/>
              </a:rPr>
              <a:t>Resource is not available through                your library’s subscription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9475" y="2037709"/>
            <a:ext cx="270433" cy="265302"/>
          </a:xfrm>
          <a:prstGeom prst="rect">
            <a:avLst/>
          </a:prstGeom>
        </p:spPr>
      </p:pic>
      <p:pic>
        <p:nvPicPr>
          <p:cNvPr id="3" name="Picture 2"/>
          <p:cNvPicPr>
            <a:picLocks noChangeAspect="1"/>
          </p:cNvPicPr>
          <p:nvPr/>
        </p:nvPicPr>
        <p:blipFill>
          <a:blip r:embed="rId3"/>
          <a:stretch>
            <a:fillRect/>
          </a:stretch>
        </p:blipFill>
        <p:spPr>
          <a:xfrm>
            <a:off x="2549176" y="1067119"/>
            <a:ext cx="3897892" cy="3967167"/>
          </a:xfrm>
          <a:prstGeom prst="rect">
            <a:avLst/>
          </a:prstGeom>
          <a:ln>
            <a:noFill/>
          </a:ln>
          <a:effectLst>
            <a:outerShdw blurRad="292100" dist="139700" dir="2700000" algn="tl" rotWithShape="0">
              <a:srgbClr val="333333">
                <a:alpha val="65000"/>
              </a:srgbClr>
            </a:outerShdw>
          </a:effectLst>
        </p:spPr>
      </p:pic>
      <p:sp>
        <p:nvSpPr>
          <p:cNvPr id="8" name="Rounded Rectangular Callout 7"/>
          <p:cNvSpPr/>
          <p:nvPr/>
        </p:nvSpPr>
        <p:spPr>
          <a:xfrm>
            <a:off x="117172" y="1823593"/>
            <a:ext cx="1990834" cy="848214"/>
          </a:xfrm>
          <a:prstGeom prst="wedgeRoundRectCallout">
            <a:avLst>
              <a:gd name="adj1" fmla="val 114822"/>
              <a:gd name="adj2" fmla="val 36572"/>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200" dirty="0">
                <a:solidFill>
                  <a:schemeClr val="bg1"/>
                </a:solidFill>
                <a:latin typeface="Arial" pitchFamily="34" charset="0"/>
                <a:cs typeface="Arial" pitchFamily="34" charset="0"/>
              </a:rPr>
              <a:t>Click the resource title to view the full text.</a:t>
            </a:r>
          </a:p>
        </p:txBody>
      </p:sp>
      <p:sp>
        <p:nvSpPr>
          <p:cNvPr id="11" name="Rounded Rectangular Callout 10"/>
          <p:cNvSpPr/>
          <p:nvPr/>
        </p:nvSpPr>
        <p:spPr>
          <a:xfrm>
            <a:off x="6582284" y="291938"/>
            <a:ext cx="2448874" cy="914617"/>
          </a:xfrm>
          <a:prstGeom prst="wedgeRoundRectCallout">
            <a:avLst>
              <a:gd name="adj1" fmla="val -67190"/>
              <a:gd name="adj2" fmla="val 123902"/>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50" dirty="0">
                <a:solidFill>
                  <a:schemeClr val="bg1"/>
                </a:solidFill>
              </a:rPr>
              <a:t>The </a:t>
            </a:r>
            <a:r>
              <a:rPr lang="en-GB" sz="1050" b="1" dirty="0">
                <a:solidFill>
                  <a:schemeClr val="bg1"/>
                </a:solidFill>
              </a:rPr>
              <a:t>Refine By </a:t>
            </a:r>
            <a:r>
              <a:rPr lang="en-GB" sz="1050" dirty="0">
                <a:solidFill>
                  <a:schemeClr val="bg1"/>
                </a:solidFill>
              </a:rPr>
              <a:t>filter ensures that you only see resources that are available through your library’s subscription.</a:t>
            </a:r>
          </a:p>
        </p:txBody>
      </p:sp>
      <p:sp>
        <p:nvSpPr>
          <p:cNvPr id="9" name="Rounded Rectangular Callout 8"/>
          <p:cNvSpPr/>
          <p:nvPr/>
        </p:nvSpPr>
        <p:spPr>
          <a:xfrm>
            <a:off x="6713890" y="3050703"/>
            <a:ext cx="2248419" cy="1494850"/>
          </a:xfrm>
          <a:prstGeom prst="wedgeRoundRectCallout">
            <a:avLst>
              <a:gd name="adj1" fmla="val -67422"/>
              <a:gd name="adj2" fmla="val -92243"/>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200" dirty="0">
                <a:solidFill>
                  <a:schemeClr val="bg1"/>
                </a:solidFill>
                <a:latin typeface="Arial" pitchFamily="34" charset="0"/>
                <a:cs typeface="Arial" pitchFamily="34" charset="0"/>
              </a:rPr>
              <a:t>Use the filters on the right-hand side of the search results page to refine your search by </a:t>
            </a:r>
            <a:r>
              <a:rPr lang="en-GB" sz="1200" b="1" dirty="0">
                <a:solidFill>
                  <a:schemeClr val="bg1"/>
                </a:solidFill>
                <a:latin typeface="Arial" pitchFamily="34" charset="0"/>
                <a:cs typeface="Arial" pitchFamily="34" charset="0"/>
              </a:rPr>
              <a:t>Content Type</a:t>
            </a:r>
            <a:r>
              <a:rPr lang="en-GB" sz="1200" dirty="0">
                <a:solidFill>
                  <a:schemeClr val="bg1"/>
                </a:solidFill>
                <a:latin typeface="Arial" pitchFamily="34" charset="0"/>
                <a:cs typeface="Arial" pitchFamily="34" charset="0"/>
              </a:rPr>
              <a:t>, </a:t>
            </a:r>
            <a:r>
              <a:rPr lang="en-GB" sz="1200" b="1" dirty="0">
                <a:solidFill>
                  <a:schemeClr val="bg1"/>
                </a:solidFill>
                <a:latin typeface="Arial" pitchFamily="34" charset="0"/>
                <a:cs typeface="Arial" pitchFamily="34" charset="0"/>
              </a:rPr>
              <a:t>Discipline</a:t>
            </a:r>
            <a:r>
              <a:rPr lang="en-GB" sz="1200" dirty="0">
                <a:solidFill>
                  <a:schemeClr val="bg1"/>
                </a:solidFill>
                <a:latin typeface="Arial" pitchFamily="34" charset="0"/>
                <a:cs typeface="Arial" pitchFamily="34" charset="0"/>
              </a:rPr>
              <a:t> and </a:t>
            </a:r>
            <a:r>
              <a:rPr lang="en-GB" sz="1200" b="1" dirty="0">
                <a:solidFill>
                  <a:schemeClr val="bg1"/>
                </a:solidFill>
                <a:latin typeface="Arial" pitchFamily="34" charset="0"/>
                <a:cs typeface="Arial" pitchFamily="34" charset="0"/>
              </a:rPr>
              <a:t>Publication Date</a:t>
            </a:r>
            <a:r>
              <a:rPr lang="en-GB" sz="1200" dirty="0">
                <a:solidFill>
                  <a:schemeClr val="bg1"/>
                </a:solidFill>
                <a:latin typeface="Arial" pitchFamily="34" charset="0"/>
                <a:cs typeface="Arial" pitchFamily="34" charset="0"/>
              </a:rPr>
              <a:t>. </a:t>
            </a:r>
          </a:p>
        </p:txBody>
      </p:sp>
    </p:spTree>
    <p:extLst>
      <p:ext uri="{BB962C8B-B14F-4D97-AF65-F5344CB8AC3E}">
        <p14:creationId xmlns:p14="http://schemas.microsoft.com/office/powerpoint/2010/main" val="2900962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6037" y="1584461"/>
            <a:ext cx="8240822" cy="1102519"/>
          </a:xfrm>
        </p:spPr>
        <p:txBody>
          <a:bodyPr/>
          <a:lstStyle/>
          <a:p>
            <a:r>
              <a:rPr lang="en-US" sz="4300" b="1" dirty="0"/>
              <a:t>Creating a Profile</a:t>
            </a:r>
          </a:p>
        </p:txBody>
      </p:sp>
      <p:sp>
        <p:nvSpPr>
          <p:cNvPr id="3" name="Subtitle 2"/>
          <p:cNvSpPr>
            <a:spLocks noGrp="1"/>
          </p:cNvSpPr>
          <p:nvPr>
            <p:ph type="subTitle" idx="1"/>
          </p:nvPr>
        </p:nvSpPr>
        <p:spPr>
          <a:xfrm>
            <a:off x="1947856" y="2686980"/>
            <a:ext cx="7196144" cy="1314450"/>
          </a:xfrm>
        </p:spPr>
        <p:txBody>
          <a:bodyPr/>
          <a:lstStyle/>
          <a:p>
            <a:r>
              <a:rPr lang="en-US" dirty="0"/>
              <a:t>Saving searches, and adding resources to reading lists</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spTree>
    <p:extLst>
      <p:ext uri="{BB962C8B-B14F-4D97-AF65-F5344CB8AC3E}">
        <p14:creationId xmlns:p14="http://schemas.microsoft.com/office/powerpoint/2010/main" val="2636353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10389"/>
            <a:ext cx="4635910" cy="857250"/>
          </a:xfrm>
        </p:spPr>
        <p:txBody>
          <a:bodyPr/>
          <a:lstStyle/>
          <a:p>
            <a:r>
              <a:rPr lang="de-CH" dirty="0"/>
              <a:t>Creating a profile</a:t>
            </a:r>
            <a:endParaRPr lang="en-US" dirty="0"/>
          </a:p>
        </p:txBody>
      </p:sp>
      <p:sp>
        <p:nvSpPr>
          <p:cNvPr id="7" name="Rounded Rectangular Callout 6"/>
          <p:cNvSpPr/>
          <p:nvPr/>
        </p:nvSpPr>
        <p:spPr>
          <a:xfrm>
            <a:off x="6602161" y="2991185"/>
            <a:ext cx="2322494" cy="694574"/>
          </a:xfrm>
          <a:prstGeom prst="wedgeRoundRectCallout">
            <a:avLst>
              <a:gd name="adj1" fmla="val -38077"/>
              <a:gd name="adj2" fmla="val -12687"/>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100" dirty="0">
                <a:solidFill>
                  <a:schemeClr val="bg1"/>
                </a:solidFill>
              </a:rPr>
              <a:t>Once you’ve created your free Profile, you can log in here at any time.</a:t>
            </a:r>
          </a:p>
        </p:txBody>
      </p:sp>
      <p:pic>
        <p:nvPicPr>
          <p:cNvPr id="3" name="Picture 2"/>
          <p:cNvPicPr>
            <a:picLocks noChangeAspect="1"/>
          </p:cNvPicPr>
          <p:nvPr/>
        </p:nvPicPr>
        <p:blipFill>
          <a:blip r:embed="rId2"/>
          <a:stretch>
            <a:fillRect/>
          </a:stretch>
        </p:blipFill>
        <p:spPr>
          <a:xfrm>
            <a:off x="309731" y="1229849"/>
            <a:ext cx="5410275" cy="3522671"/>
          </a:xfrm>
          <a:prstGeom prst="rect">
            <a:avLst/>
          </a:prstGeom>
          <a:ln>
            <a:noFill/>
          </a:ln>
          <a:effectLst>
            <a:outerShdw blurRad="292100" dist="139700" dir="2700000" algn="tl" rotWithShape="0">
              <a:srgbClr val="333333">
                <a:alpha val="65000"/>
              </a:srgbClr>
            </a:outerShdw>
          </a:effectLst>
        </p:spPr>
      </p:pic>
      <p:sp>
        <p:nvSpPr>
          <p:cNvPr id="16" name="Rounded Rectangular Callout 15"/>
          <p:cNvSpPr/>
          <p:nvPr/>
        </p:nvSpPr>
        <p:spPr>
          <a:xfrm>
            <a:off x="5882249" y="1199467"/>
            <a:ext cx="3042406" cy="858777"/>
          </a:xfrm>
          <a:prstGeom prst="wedgeRoundRectCallout">
            <a:avLst>
              <a:gd name="adj1" fmla="val -72641"/>
              <a:gd name="adj2" fmla="val -30375"/>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dirty="0">
                <a:solidFill>
                  <a:schemeClr val="bg1"/>
                </a:solidFill>
              </a:rPr>
              <a:t>Click the </a:t>
            </a:r>
            <a:r>
              <a:rPr lang="en-GB" sz="1400" b="1" dirty="0">
                <a:solidFill>
                  <a:schemeClr val="bg1"/>
                </a:solidFill>
              </a:rPr>
              <a:t>Profile</a:t>
            </a:r>
            <a:r>
              <a:rPr lang="en-GB" sz="1400" dirty="0">
                <a:solidFill>
                  <a:schemeClr val="bg1"/>
                </a:solidFill>
              </a:rPr>
              <a:t> button and then click on the button </a:t>
            </a:r>
            <a:r>
              <a:rPr lang="en-GB" sz="1400" b="1" dirty="0">
                <a:solidFill>
                  <a:schemeClr val="bg1"/>
                </a:solidFill>
              </a:rPr>
              <a:t>Create Profile</a:t>
            </a:r>
            <a:r>
              <a:rPr lang="en-GB" sz="1400" dirty="0">
                <a:solidFill>
                  <a:schemeClr val="bg1"/>
                </a:solidFill>
              </a:rPr>
              <a:t>. </a:t>
            </a:r>
          </a:p>
        </p:txBody>
      </p:sp>
      <p:sp>
        <p:nvSpPr>
          <p:cNvPr id="15" name="Rounded Rectangular Callout 14"/>
          <p:cNvSpPr/>
          <p:nvPr/>
        </p:nvSpPr>
        <p:spPr>
          <a:xfrm>
            <a:off x="5882249" y="1202427"/>
            <a:ext cx="3042406" cy="858777"/>
          </a:xfrm>
          <a:prstGeom prst="wedgeRoundRectCallout">
            <a:avLst>
              <a:gd name="adj1" fmla="val -60007"/>
              <a:gd name="adj2" fmla="val 217005"/>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dirty="0">
                <a:solidFill>
                  <a:schemeClr val="bg1"/>
                </a:solidFill>
              </a:rPr>
              <a:t>Click the </a:t>
            </a:r>
            <a:r>
              <a:rPr lang="en-GB" sz="1400" b="1" dirty="0">
                <a:solidFill>
                  <a:schemeClr val="bg1"/>
                </a:solidFill>
              </a:rPr>
              <a:t>Profile</a:t>
            </a:r>
            <a:r>
              <a:rPr lang="en-GB" sz="1400" dirty="0">
                <a:solidFill>
                  <a:schemeClr val="bg1"/>
                </a:solidFill>
              </a:rPr>
              <a:t> button and then click on the button </a:t>
            </a:r>
            <a:r>
              <a:rPr lang="en-GB" sz="1400" b="1" dirty="0">
                <a:solidFill>
                  <a:schemeClr val="bg1"/>
                </a:solidFill>
              </a:rPr>
              <a:t>Create Profile</a:t>
            </a:r>
            <a:r>
              <a:rPr lang="en-GB" sz="1400" dirty="0">
                <a:solidFill>
                  <a:schemeClr val="bg1"/>
                </a:solidFill>
              </a:rPr>
              <a:t>. </a:t>
            </a:r>
          </a:p>
        </p:txBody>
      </p:sp>
      <p:sp>
        <p:nvSpPr>
          <p:cNvPr id="14" name="Rounded Rectangular Callout 13"/>
          <p:cNvSpPr/>
          <p:nvPr/>
        </p:nvSpPr>
        <p:spPr>
          <a:xfrm>
            <a:off x="4614363" y="4009003"/>
            <a:ext cx="4310292" cy="931717"/>
          </a:xfrm>
          <a:prstGeom prst="wedgeRoundRectCallout">
            <a:avLst>
              <a:gd name="adj1" fmla="val -70989"/>
              <a:gd name="adj2" fmla="val -42832"/>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200" dirty="0">
                <a:solidFill>
                  <a:schemeClr val="bg1"/>
                </a:solidFill>
              </a:rPr>
              <a:t>Once you’ve clicked the button, fill in your details in the registration form to set up your free Profile, so that you can save searches, and add resources to reading lists.</a:t>
            </a:r>
          </a:p>
        </p:txBody>
      </p:sp>
    </p:spTree>
    <p:extLst>
      <p:ext uri="{BB962C8B-B14F-4D97-AF65-F5344CB8AC3E}">
        <p14:creationId xmlns:p14="http://schemas.microsoft.com/office/powerpoint/2010/main" val="3019426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9210"/>
            <a:ext cx="7772400" cy="1102519"/>
          </a:xfrm>
        </p:spPr>
        <p:txBody>
          <a:bodyPr/>
          <a:lstStyle/>
          <a:p>
            <a:r>
              <a:rPr lang="en-US" sz="4400" b="1" i="1" dirty="0"/>
              <a:t>SAGE Research Methods</a:t>
            </a:r>
          </a:p>
        </p:txBody>
      </p:sp>
      <p:sp>
        <p:nvSpPr>
          <p:cNvPr id="3" name="Subtitle 2"/>
          <p:cNvSpPr>
            <a:spLocks noGrp="1"/>
          </p:cNvSpPr>
          <p:nvPr>
            <p:ph type="subTitle" idx="1"/>
          </p:nvPr>
        </p:nvSpPr>
        <p:spPr/>
        <p:txBody>
          <a:bodyPr/>
          <a:lstStyle/>
          <a:p>
            <a:r>
              <a:rPr lang="en-US" dirty="0"/>
              <a:t>Workshop for {…}</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sp>
        <p:nvSpPr>
          <p:cNvPr id="5" name="Content Placeholder 3"/>
          <p:cNvSpPr txBox="1">
            <a:spLocks/>
          </p:cNvSpPr>
          <p:nvPr/>
        </p:nvSpPr>
        <p:spPr>
          <a:xfrm>
            <a:off x="5808406" y="3681272"/>
            <a:ext cx="2075754" cy="581025"/>
          </a:xfrm>
          <a:prstGeom prst="rect">
            <a:avLst/>
          </a:prstGeom>
        </p:spPr>
        <p:txBody>
          <a:bodyPr/>
          <a:lstStyle>
            <a:lvl1pPr marL="342900" indent="-342900" algn="l" defTabSz="914400" rtl="0" eaLnBrk="1" latinLnBrk="0" hangingPunct="1">
              <a:spcBef>
                <a:spcPct val="20000"/>
              </a:spcBef>
              <a:buFont typeface="Arial" pitchFamily="34" charset="0"/>
              <a:buChar char="•"/>
              <a:defRPr sz="2400" kern="1200">
                <a:solidFill>
                  <a:schemeClr val="tx2">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chemeClr val="tx2">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2">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2">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2">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en-US" dirty="0">
                <a:solidFill>
                  <a:schemeClr val="bg1"/>
                </a:solidFill>
              </a:rPr>
              <a:t>{Your name}</a:t>
            </a:r>
          </a:p>
        </p:txBody>
      </p:sp>
    </p:spTree>
    <p:extLst>
      <p:ext uri="{BB962C8B-B14F-4D97-AF65-F5344CB8AC3E}">
        <p14:creationId xmlns:p14="http://schemas.microsoft.com/office/powerpoint/2010/main" val="1833658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5406"/>
            <a:ext cx="8229600" cy="857250"/>
          </a:xfrm>
        </p:spPr>
        <p:txBody>
          <a:bodyPr/>
          <a:lstStyle/>
          <a:p>
            <a:r>
              <a:rPr lang="de-CH" dirty="0"/>
              <a:t>Saving searches</a:t>
            </a:r>
            <a:endParaRPr lang="en-US" dirty="0"/>
          </a:p>
        </p:txBody>
      </p:sp>
      <p:pic>
        <p:nvPicPr>
          <p:cNvPr id="7" name="Picture 6">
            <a:extLst>
              <a:ext uri="{FF2B5EF4-FFF2-40B4-BE49-F238E27FC236}">
                <a16:creationId xmlns:a16="http://schemas.microsoft.com/office/drawing/2014/main" id="{2BF749C4-EEEB-4166-9193-C0A4C65798EB}"/>
              </a:ext>
            </a:extLst>
          </p:cNvPr>
          <p:cNvPicPr>
            <a:picLocks noChangeAspect="1"/>
          </p:cNvPicPr>
          <p:nvPr/>
        </p:nvPicPr>
        <p:blipFill>
          <a:blip r:embed="rId2"/>
          <a:stretch>
            <a:fillRect/>
          </a:stretch>
        </p:blipFill>
        <p:spPr>
          <a:xfrm>
            <a:off x="338154" y="1079726"/>
            <a:ext cx="3995613" cy="3778368"/>
          </a:xfrm>
          <a:prstGeom prst="rect">
            <a:avLst/>
          </a:prstGeom>
          <a:ln>
            <a:noFill/>
          </a:ln>
          <a:effectLst>
            <a:outerShdw blurRad="292100" dist="139700" dir="2700000" algn="tl" rotWithShape="0">
              <a:srgbClr val="333333">
                <a:alpha val="65000"/>
              </a:srgbClr>
            </a:outerShdw>
          </a:effectLst>
        </p:spPr>
      </p:pic>
      <p:sp>
        <p:nvSpPr>
          <p:cNvPr id="9" name="Rounded Rectangular Callout 8"/>
          <p:cNvSpPr/>
          <p:nvPr/>
        </p:nvSpPr>
        <p:spPr>
          <a:xfrm>
            <a:off x="4983828" y="714031"/>
            <a:ext cx="4055469" cy="1505210"/>
          </a:xfrm>
          <a:prstGeom prst="wedgeRoundRectCallout">
            <a:avLst>
              <a:gd name="adj1" fmla="val -71945"/>
              <a:gd name="adj2" fmla="val -16917"/>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dirty="0">
                <a:solidFill>
                  <a:schemeClr val="bg1"/>
                </a:solidFill>
              </a:rPr>
              <a:t>When you’re logged into your Profile and you are viewing your search results, click the red </a:t>
            </a:r>
            <a:r>
              <a:rPr lang="en-GB" sz="1400" b="1" dirty="0">
                <a:solidFill>
                  <a:schemeClr val="bg1"/>
                </a:solidFill>
              </a:rPr>
              <a:t>Save </a:t>
            </a:r>
            <a:r>
              <a:rPr lang="en-GB" sz="1400" dirty="0">
                <a:solidFill>
                  <a:schemeClr val="bg1"/>
                </a:solidFill>
              </a:rPr>
              <a:t>button to save your search criteria, so that you can quickly re-run the same search again later.</a:t>
            </a:r>
          </a:p>
        </p:txBody>
      </p:sp>
      <p:pic>
        <p:nvPicPr>
          <p:cNvPr id="8" name="Picture 7">
            <a:extLst>
              <a:ext uri="{FF2B5EF4-FFF2-40B4-BE49-F238E27FC236}">
                <a16:creationId xmlns:a16="http://schemas.microsoft.com/office/drawing/2014/main" id="{5C2EDB93-B968-4DCB-9B76-C79F63DBBEE8}"/>
              </a:ext>
            </a:extLst>
          </p:cNvPr>
          <p:cNvPicPr>
            <a:picLocks noChangeAspect="1"/>
          </p:cNvPicPr>
          <p:nvPr/>
        </p:nvPicPr>
        <p:blipFill>
          <a:blip r:embed="rId3"/>
          <a:stretch>
            <a:fillRect/>
          </a:stretch>
        </p:blipFill>
        <p:spPr>
          <a:xfrm>
            <a:off x="3639679" y="2924260"/>
            <a:ext cx="1729266" cy="1716066"/>
          </a:xfrm>
          <a:prstGeom prst="rect">
            <a:avLst/>
          </a:prstGeom>
          <a:ln>
            <a:noFill/>
          </a:ln>
          <a:effectLst>
            <a:outerShdw blurRad="292100" dist="139700" dir="2700000" algn="tl" rotWithShape="0">
              <a:srgbClr val="333333">
                <a:alpha val="65000"/>
              </a:srgbClr>
            </a:outerShdw>
          </a:effectLst>
        </p:spPr>
      </p:pic>
      <p:sp>
        <p:nvSpPr>
          <p:cNvPr id="10" name="Rounded Rectangular Callout 17">
            <a:extLst>
              <a:ext uri="{FF2B5EF4-FFF2-40B4-BE49-F238E27FC236}">
                <a16:creationId xmlns:a16="http://schemas.microsoft.com/office/drawing/2014/main" id="{9BACDAF0-3F96-4963-981E-CB6D5911E91D}"/>
              </a:ext>
            </a:extLst>
          </p:cNvPr>
          <p:cNvSpPr/>
          <p:nvPr/>
        </p:nvSpPr>
        <p:spPr>
          <a:xfrm>
            <a:off x="5935266" y="3511017"/>
            <a:ext cx="2681018" cy="1129309"/>
          </a:xfrm>
          <a:prstGeom prst="wedgeRoundRectCallout">
            <a:avLst>
              <a:gd name="adj1" fmla="val -74811"/>
              <a:gd name="adj2" fmla="val 6036"/>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200" dirty="0">
                <a:solidFill>
                  <a:schemeClr val="bg1"/>
                </a:solidFill>
              </a:rPr>
              <a:t>Once you’ve clicked the red </a:t>
            </a:r>
            <a:r>
              <a:rPr lang="en-GB" sz="1200" b="1" dirty="0">
                <a:solidFill>
                  <a:schemeClr val="bg1"/>
                </a:solidFill>
              </a:rPr>
              <a:t>Save</a:t>
            </a:r>
            <a:r>
              <a:rPr lang="en-GB" sz="1200" dirty="0">
                <a:solidFill>
                  <a:schemeClr val="bg1"/>
                </a:solidFill>
              </a:rPr>
              <a:t> button, give your search a title, and then click the green Save button.</a:t>
            </a:r>
          </a:p>
        </p:txBody>
      </p:sp>
    </p:spTree>
    <p:extLst>
      <p:ext uri="{BB962C8B-B14F-4D97-AF65-F5344CB8AC3E}">
        <p14:creationId xmlns:p14="http://schemas.microsoft.com/office/powerpoint/2010/main" val="1862809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de-CH" dirty="0"/>
              <a:t>Managing reading lists</a:t>
            </a:r>
            <a:endParaRPr lang="en-US" dirty="0"/>
          </a:p>
        </p:txBody>
      </p:sp>
      <p:sp>
        <p:nvSpPr>
          <p:cNvPr id="13" name="Rounded Rectangular Callout 12"/>
          <p:cNvSpPr/>
          <p:nvPr/>
        </p:nvSpPr>
        <p:spPr>
          <a:xfrm>
            <a:off x="6284835" y="208217"/>
            <a:ext cx="2517138" cy="1169515"/>
          </a:xfrm>
          <a:prstGeom prst="wedgeRoundRectCallout">
            <a:avLst>
              <a:gd name="adj1" fmla="val 27167"/>
              <a:gd name="adj2" fmla="val 19177"/>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200" dirty="0">
                <a:solidFill>
                  <a:schemeClr val="bg1"/>
                </a:solidFill>
              </a:rPr>
              <a:t>When logged in to your Profile, you can add resources to </a:t>
            </a:r>
            <a:r>
              <a:rPr lang="en-GB" sz="1200" b="1" dirty="0">
                <a:solidFill>
                  <a:schemeClr val="bg1"/>
                </a:solidFill>
              </a:rPr>
              <a:t>My Reading Lists</a:t>
            </a:r>
            <a:r>
              <a:rPr lang="en-GB" sz="1200" dirty="0">
                <a:solidFill>
                  <a:schemeClr val="bg1"/>
                </a:solidFill>
              </a:rPr>
              <a:t> in order to save items of interest for later.</a:t>
            </a:r>
          </a:p>
        </p:txBody>
      </p:sp>
      <p:sp>
        <p:nvSpPr>
          <p:cNvPr id="15" name="Rectangle 14">
            <a:hlinkClick r:id="rId2" action="ppaction://hlinksldjump"/>
          </p:cNvPr>
          <p:cNvSpPr/>
          <p:nvPr/>
        </p:nvSpPr>
        <p:spPr>
          <a:xfrm>
            <a:off x="557491" y="4375150"/>
            <a:ext cx="1703109" cy="461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3"/>
          <a:stretch>
            <a:fillRect/>
          </a:stretch>
        </p:blipFill>
        <p:spPr>
          <a:xfrm>
            <a:off x="180645" y="1238610"/>
            <a:ext cx="5709295" cy="3520110"/>
          </a:xfrm>
          <a:prstGeom prst="rect">
            <a:avLst/>
          </a:prstGeom>
          <a:ln>
            <a:noFill/>
          </a:ln>
          <a:effectLst>
            <a:outerShdw blurRad="292100" dist="139700" dir="2700000" algn="tl" rotWithShape="0">
              <a:srgbClr val="333333">
                <a:alpha val="65000"/>
              </a:srgbClr>
            </a:outerShdw>
          </a:effectLst>
        </p:spPr>
      </p:pic>
      <p:sp>
        <p:nvSpPr>
          <p:cNvPr id="6" name="Rounded Rectangular Callout 5"/>
          <p:cNvSpPr/>
          <p:nvPr/>
        </p:nvSpPr>
        <p:spPr>
          <a:xfrm>
            <a:off x="6097939" y="1867590"/>
            <a:ext cx="2910414" cy="593241"/>
          </a:xfrm>
          <a:prstGeom prst="wedgeRoundRectCallout">
            <a:avLst>
              <a:gd name="adj1" fmla="val -88202"/>
              <a:gd name="adj2" fmla="val -65018"/>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dirty="0">
                <a:solidFill>
                  <a:schemeClr val="bg1"/>
                </a:solidFill>
              </a:rPr>
              <a:t>On any resource</a:t>
            </a:r>
            <a:r>
              <a:rPr lang="en-GB" sz="1400" b="1" dirty="0">
                <a:solidFill>
                  <a:schemeClr val="bg1"/>
                </a:solidFill>
              </a:rPr>
              <a:t> </a:t>
            </a:r>
            <a:r>
              <a:rPr lang="en-GB" sz="1400" dirty="0">
                <a:solidFill>
                  <a:schemeClr val="bg1"/>
                </a:solidFill>
              </a:rPr>
              <a:t>page, click the </a:t>
            </a:r>
            <a:r>
              <a:rPr lang="en-GB" sz="1400" b="1" dirty="0">
                <a:solidFill>
                  <a:schemeClr val="bg1"/>
                </a:solidFill>
              </a:rPr>
              <a:t>List </a:t>
            </a:r>
            <a:r>
              <a:rPr lang="en-GB" sz="1400" dirty="0">
                <a:solidFill>
                  <a:schemeClr val="bg1"/>
                </a:solidFill>
              </a:rPr>
              <a:t>icon.</a:t>
            </a:r>
          </a:p>
        </p:txBody>
      </p:sp>
      <p:pic>
        <p:nvPicPr>
          <p:cNvPr id="14" name="Picture 13"/>
          <p:cNvPicPr>
            <a:picLocks noChangeAspect="1"/>
          </p:cNvPicPr>
          <p:nvPr/>
        </p:nvPicPr>
        <p:blipFill>
          <a:blip r:embed="rId4"/>
          <a:stretch>
            <a:fillRect/>
          </a:stretch>
        </p:blipFill>
        <p:spPr>
          <a:xfrm>
            <a:off x="4991142" y="2866295"/>
            <a:ext cx="983212" cy="2154436"/>
          </a:xfrm>
          <a:prstGeom prst="rect">
            <a:avLst/>
          </a:prstGeom>
          <a:ln>
            <a:noFill/>
          </a:ln>
          <a:effectLst>
            <a:outerShdw blurRad="292100" dist="139700" dir="2700000" algn="tl" rotWithShape="0">
              <a:srgbClr val="333333">
                <a:alpha val="65000"/>
              </a:srgbClr>
            </a:outerShdw>
          </a:effectLst>
        </p:spPr>
      </p:pic>
      <p:sp>
        <p:nvSpPr>
          <p:cNvPr id="10" name="Rounded Rectangular Callout 9"/>
          <p:cNvSpPr/>
          <p:nvPr/>
        </p:nvSpPr>
        <p:spPr>
          <a:xfrm>
            <a:off x="6097939" y="2998665"/>
            <a:ext cx="2910414" cy="1304188"/>
          </a:xfrm>
          <a:prstGeom prst="wedgeRoundRectCallout">
            <a:avLst>
              <a:gd name="adj1" fmla="val -60894"/>
              <a:gd name="adj2" fmla="val -7726"/>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dirty="0">
                <a:solidFill>
                  <a:schemeClr val="bg1"/>
                </a:solidFill>
              </a:rPr>
              <a:t>When the pop-up window appears, choose an existing list to add your case to, or create a new list.</a:t>
            </a:r>
          </a:p>
        </p:txBody>
      </p:sp>
    </p:spTree>
    <p:extLst>
      <p:ext uri="{BB962C8B-B14F-4D97-AF65-F5344CB8AC3E}">
        <p14:creationId xmlns:p14="http://schemas.microsoft.com/office/powerpoint/2010/main" val="673940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Reading Lists</a:t>
            </a:r>
            <a:endParaRPr lang="en-US" dirty="0"/>
          </a:p>
        </p:txBody>
      </p:sp>
      <p:sp>
        <p:nvSpPr>
          <p:cNvPr id="2" name="Content Placeholder 1"/>
          <p:cNvSpPr>
            <a:spLocks noGrp="1"/>
          </p:cNvSpPr>
          <p:nvPr>
            <p:ph idx="1"/>
          </p:nvPr>
        </p:nvSpPr>
        <p:spPr/>
        <p:txBody>
          <a:bodyPr>
            <a:normAutofit lnSpcReduction="10000"/>
          </a:bodyPr>
          <a:lstStyle/>
          <a:p>
            <a:r>
              <a:rPr lang="en-GB" dirty="0">
                <a:solidFill>
                  <a:schemeClr val="tx1">
                    <a:lumMod val="50000"/>
                    <a:lumOff val="50000"/>
                  </a:schemeClr>
                </a:solidFill>
              </a:rPr>
              <a:t>Reading Lists are set to public by default to encourage sharing among users, but you can make your list private to keep it for your own use, and share with others you choose.</a:t>
            </a:r>
          </a:p>
          <a:p>
            <a:r>
              <a:rPr lang="en-GB" dirty="0">
                <a:solidFill>
                  <a:schemeClr val="tx1">
                    <a:lumMod val="50000"/>
                    <a:lumOff val="50000"/>
                  </a:schemeClr>
                </a:solidFill>
              </a:rPr>
              <a:t>Faculty members can use the Embed feature to share a Reading List with their students on their learning management system (LMS) or virtual learning environment (VLE).</a:t>
            </a:r>
          </a:p>
        </p:txBody>
      </p:sp>
    </p:spTree>
    <p:extLst>
      <p:ext uri="{BB962C8B-B14F-4D97-AF65-F5344CB8AC3E}">
        <p14:creationId xmlns:p14="http://schemas.microsoft.com/office/powerpoint/2010/main" val="2652274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61693"/>
            <a:ext cx="8229600" cy="857250"/>
          </a:xfrm>
        </p:spPr>
        <p:txBody>
          <a:bodyPr/>
          <a:lstStyle/>
          <a:p>
            <a:r>
              <a:rPr lang="de-CH" dirty="0"/>
              <a:t>Managing your Profile</a:t>
            </a:r>
            <a:endParaRPr lang="en-US" dirty="0"/>
          </a:p>
        </p:txBody>
      </p:sp>
      <p:pic>
        <p:nvPicPr>
          <p:cNvPr id="8" name="Picture 7"/>
          <p:cNvPicPr>
            <a:picLocks noChangeAspect="1"/>
          </p:cNvPicPr>
          <p:nvPr/>
        </p:nvPicPr>
        <p:blipFill>
          <a:blip r:embed="rId2"/>
          <a:stretch>
            <a:fillRect/>
          </a:stretch>
        </p:blipFill>
        <p:spPr>
          <a:xfrm>
            <a:off x="5281624" y="2954612"/>
            <a:ext cx="3552991" cy="2044302"/>
          </a:xfrm>
          <a:prstGeom prst="rect">
            <a:avLst/>
          </a:prstGeom>
          <a:ln>
            <a:noFill/>
          </a:ln>
          <a:effectLst>
            <a:outerShdw blurRad="292100" dist="139700" dir="2700000" algn="tl" rotWithShape="0">
              <a:srgbClr val="333333">
                <a:alpha val="65000"/>
              </a:srgbClr>
            </a:outerShdw>
          </a:effectLst>
        </p:spPr>
      </p:pic>
      <p:sp>
        <p:nvSpPr>
          <p:cNvPr id="6" name="Rounded Rectangular Callout 5"/>
          <p:cNvSpPr/>
          <p:nvPr/>
        </p:nvSpPr>
        <p:spPr>
          <a:xfrm>
            <a:off x="6624166" y="2055145"/>
            <a:ext cx="2210450" cy="666017"/>
          </a:xfrm>
          <a:prstGeom prst="wedgeRoundRectCallout">
            <a:avLst>
              <a:gd name="adj1" fmla="val 21463"/>
              <a:gd name="adj2" fmla="val 90436"/>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b="1" dirty="0">
                <a:solidFill>
                  <a:schemeClr val="bg1"/>
                </a:solidFill>
              </a:rPr>
              <a:t>My Reading Lists</a:t>
            </a:r>
            <a:endParaRPr lang="en-GB" sz="1400" dirty="0">
              <a:solidFill>
                <a:schemeClr val="bg1"/>
              </a:solidFill>
            </a:endParaRPr>
          </a:p>
        </p:txBody>
      </p:sp>
      <p:pic>
        <p:nvPicPr>
          <p:cNvPr id="2" name="Picture 1"/>
          <p:cNvPicPr>
            <a:picLocks noChangeAspect="1"/>
          </p:cNvPicPr>
          <p:nvPr/>
        </p:nvPicPr>
        <p:blipFill>
          <a:blip r:embed="rId3"/>
          <a:stretch>
            <a:fillRect/>
          </a:stretch>
        </p:blipFill>
        <p:spPr>
          <a:xfrm>
            <a:off x="296344" y="1058731"/>
            <a:ext cx="5270762" cy="1627793"/>
          </a:xfrm>
          <a:prstGeom prst="rect">
            <a:avLst/>
          </a:prstGeom>
          <a:ln>
            <a:noFill/>
          </a:ln>
          <a:effectLst>
            <a:outerShdw blurRad="292100" dist="139700" dir="2700000" algn="tl" rotWithShape="0">
              <a:srgbClr val="333333">
                <a:alpha val="65000"/>
              </a:srgbClr>
            </a:outerShdw>
          </a:effectLst>
        </p:spPr>
      </p:pic>
      <p:sp>
        <p:nvSpPr>
          <p:cNvPr id="10" name="Rounded Rectangular Callout 9"/>
          <p:cNvSpPr/>
          <p:nvPr/>
        </p:nvSpPr>
        <p:spPr>
          <a:xfrm>
            <a:off x="6462924" y="365614"/>
            <a:ext cx="2371691" cy="985774"/>
          </a:xfrm>
          <a:prstGeom prst="wedgeRoundRectCallout">
            <a:avLst>
              <a:gd name="adj1" fmla="val -94515"/>
              <a:gd name="adj2" fmla="val 59505"/>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a:solidFill>
                  <a:schemeClr val="bg1"/>
                </a:solidFill>
              </a:rPr>
              <a:t>You can access your reading lists and saved searches by clicking on </a:t>
            </a:r>
            <a:r>
              <a:rPr lang="en-GB" sz="1000" b="1" dirty="0">
                <a:solidFill>
                  <a:schemeClr val="bg1"/>
                </a:solidFill>
              </a:rPr>
              <a:t>My Profile </a:t>
            </a:r>
            <a:r>
              <a:rPr lang="en-GB" sz="1000" dirty="0">
                <a:solidFill>
                  <a:schemeClr val="bg1"/>
                </a:solidFill>
              </a:rPr>
              <a:t>from any page when you are logged in.</a:t>
            </a:r>
          </a:p>
        </p:txBody>
      </p:sp>
      <p:pic>
        <p:nvPicPr>
          <p:cNvPr id="3" name="Picture 2"/>
          <p:cNvPicPr>
            <a:picLocks noChangeAspect="1"/>
          </p:cNvPicPr>
          <p:nvPr/>
        </p:nvPicPr>
        <p:blipFill>
          <a:blip r:embed="rId4"/>
          <a:stretch>
            <a:fillRect/>
          </a:stretch>
        </p:blipFill>
        <p:spPr>
          <a:xfrm>
            <a:off x="296344" y="2877830"/>
            <a:ext cx="4236324" cy="1608730"/>
          </a:xfrm>
          <a:prstGeom prst="rect">
            <a:avLst/>
          </a:prstGeom>
          <a:ln>
            <a:noFill/>
          </a:ln>
          <a:effectLst>
            <a:outerShdw blurRad="292100" dist="139700" dir="2700000" algn="tl" rotWithShape="0">
              <a:srgbClr val="333333">
                <a:alpha val="65000"/>
              </a:srgbClr>
            </a:outerShdw>
          </a:effectLst>
        </p:spPr>
      </p:pic>
      <p:sp>
        <p:nvSpPr>
          <p:cNvPr id="12" name="Rounded Rectangular Callout 11"/>
          <p:cNvSpPr/>
          <p:nvPr/>
        </p:nvSpPr>
        <p:spPr>
          <a:xfrm>
            <a:off x="3242564" y="4332897"/>
            <a:ext cx="1814539" cy="666017"/>
          </a:xfrm>
          <a:prstGeom prst="wedgeRoundRectCallout">
            <a:avLst>
              <a:gd name="adj1" fmla="val -60221"/>
              <a:gd name="adj2" fmla="val -55032"/>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b="1" dirty="0">
                <a:solidFill>
                  <a:schemeClr val="bg1"/>
                </a:solidFill>
              </a:rPr>
              <a:t>My Searches</a:t>
            </a:r>
            <a:endParaRPr lang="en-GB" sz="1400" dirty="0">
              <a:solidFill>
                <a:schemeClr val="bg1"/>
              </a:solidFill>
            </a:endParaRPr>
          </a:p>
        </p:txBody>
      </p:sp>
    </p:spTree>
    <p:extLst>
      <p:ext uri="{BB962C8B-B14F-4D97-AF65-F5344CB8AC3E}">
        <p14:creationId xmlns:p14="http://schemas.microsoft.com/office/powerpoint/2010/main" val="3255088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546" y="1359786"/>
            <a:ext cx="8240822" cy="1102519"/>
          </a:xfrm>
        </p:spPr>
        <p:txBody>
          <a:bodyPr/>
          <a:lstStyle/>
          <a:p>
            <a:r>
              <a:rPr lang="en-US" b="1" dirty="0"/>
              <a:t>Content types</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sp>
        <p:nvSpPr>
          <p:cNvPr id="6" name="Subtitle 2"/>
          <p:cNvSpPr txBox="1">
            <a:spLocks/>
          </p:cNvSpPr>
          <p:nvPr/>
        </p:nvSpPr>
        <p:spPr>
          <a:xfrm>
            <a:off x="1947856" y="2462304"/>
            <a:ext cx="7196144" cy="1963113"/>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3400" kern="1200">
                <a:solidFill>
                  <a:schemeClr val="bg1"/>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200" kern="1200">
                <a:solidFill>
                  <a:schemeClr val="tx1">
                    <a:tint val="75000"/>
                  </a:schemeClr>
                </a:solidFill>
                <a:latin typeface="Arial" pitchFamily="34" charset="0"/>
                <a:ea typeface="+mn-ea"/>
                <a:cs typeface="Arial" pitchFamily="34"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Arial" pitchFamily="34"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Arial" pitchFamily="34" charset="0"/>
                <a:ea typeface="+mn-ea"/>
                <a:cs typeface="Arial" pitchFamily="34"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Arial" pitchFamily="34" charset="0"/>
                <a:ea typeface="+mn-ea"/>
                <a:cs typeface="Arial"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spcAft>
                <a:spcPts val="0"/>
              </a:spcAft>
            </a:pPr>
            <a:r>
              <a:rPr lang="en-US" sz="1800" i="1"/>
              <a:t>SAGE Research Methods </a:t>
            </a:r>
            <a:r>
              <a:rPr lang="en-US" sz="1800"/>
              <a:t>Core</a:t>
            </a:r>
          </a:p>
          <a:p>
            <a:pPr fontAlgn="auto">
              <a:spcAft>
                <a:spcPts val="0"/>
              </a:spcAft>
            </a:pPr>
            <a:r>
              <a:rPr lang="en-US" sz="1800" i="1"/>
              <a:t>SAGE Research Methods </a:t>
            </a:r>
            <a:r>
              <a:rPr lang="en-US" sz="1800"/>
              <a:t>Cases 1+2</a:t>
            </a:r>
          </a:p>
          <a:p>
            <a:pPr fontAlgn="auto">
              <a:spcAft>
                <a:spcPts val="0"/>
              </a:spcAft>
            </a:pPr>
            <a:r>
              <a:rPr lang="en-US" sz="1800" i="1"/>
              <a:t>SAGE Research Methods </a:t>
            </a:r>
            <a:r>
              <a:rPr lang="en-US" sz="1800"/>
              <a:t>Datasets 1+2</a:t>
            </a:r>
          </a:p>
          <a:p>
            <a:pPr fontAlgn="auto">
              <a:spcAft>
                <a:spcPts val="0"/>
              </a:spcAft>
            </a:pPr>
            <a:r>
              <a:rPr lang="en-US" sz="1800" i="1"/>
              <a:t>SAGE Research Methods Video, SAGE Research Methods</a:t>
            </a:r>
            <a:r>
              <a:rPr lang="en-US" sz="1800"/>
              <a:t> </a:t>
            </a:r>
            <a:r>
              <a:rPr lang="en-US" sz="1800" i="1"/>
              <a:t>Video</a:t>
            </a:r>
            <a:r>
              <a:rPr lang="en-US" sz="1800"/>
              <a:t> Practical Research &amp; Academic Skills, SAGE Research Methods Video</a:t>
            </a:r>
            <a:r>
              <a:rPr lang="en-US" sz="1800" i="1"/>
              <a:t>: Data Science, Big Data Analytics, and Digital Methods</a:t>
            </a:r>
            <a:endParaRPr lang="en-US" sz="1800" dirty="0"/>
          </a:p>
        </p:txBody>
      </p:sp>
    </p:spTree>
    <p:extLst>
      <p:ext uri="{BB962C8B-B14F-4D97-AF65-F5344CB8AC3E}">
        <p14:creationId xmlns:p14="http://schemas.microsoft.com/office/powerpoint/2010/main" val="1578143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de-CH" i="1" dirty="0"/>
              <a:t>SAGE Research Methods </a:t>
            </a:r>
            <a:r>
              <a:rPr lang="de-CH" dirty="0"/>
              <a:t>Core</a:t>
            </a:r>
            <a:endParaRPr lang="en-US" dirty="0"/>
          </a:p>
        </p:txBody>
      </p:sp>
      <p:sp>
        <p:nvSpPr>
          <p:cNvPr id="2" name="Content Placeholder 1"/>
          <p:cNvSpPr>
            <a:spLocks noGrp="1"/>
          </p:cNvSpPr>
          <p:nvPr>
            <p:ph idx="1"/>
          </p:nvPr>
        </p:nvSpPr>
        <p:spPr>
          <a:xfrm>
            <a:off x="457200" y="1221600"/>
            <a:ext cx="8229600" cy="3478219"/>
          </a:xfrm>
        </p:spPr>
        <p:txBody>
          <a:bodyPr>
            <a:normAutofit/>
          </a:bodyPr>
          <a:lstStyle/>
          <a:p>
            <a:pPr marL="0" indent="0">
              <a:buNone/>
            </a:pPr>
            <a:r>
              <a:rPr lang="en-GB" sz="1800" b="1" dirty="0">
                <a:solidFill>
                  <a:schemeClr val="tx1">
                    <a:lumMod val="50000"/>
                    <a:lumOff val="50000"/>
                  </a:schemeClr>
                </a:solidFill>
              </a:rPr>
              <a:t>Books, Reference, Journal articles and 75 videos.</a:t>
            </a:r>
          </a:p>
          <a:p>
            <a:pPr marL="0" indent="0">
              <a:buNone/>
            </a:pPr>
            <a:r>
              <a:rPr lang="en-GB" sz="1600" b="1" dirty="0">
                <a:solidFill>
                  <a:schemeClr val="tx1">
                    <a:lumMod val="50000"/>
                    <a:lumOff val="50000"/>
                  </a:schemeClr>
                </a:solidFill>
              </a:rPr>
              <a:t>Books</a:t>
            </a:r>
            <a:r>
              <a:rPr lang="en-GB" sz="1600" dirty="0">
                <a:solidFill>
                  <a:schemeClr val="tx1">
                    <a:lumMod val="50000"/>
                    <a:lumOff val="50000"/>
                  </a:schemeClr>
                </a:solidFill>
              </a:rPr>
              <a:t> – comes in 5 categories:</a:t>
            </a:r>
          </a:p>
          <a:p>
            <a:pPr lvl="1"/>
            <a:r>
              <a:rPr lang="en-GB" sz="1400" dirty="0">
                <a:solidFill>
                  <a:schemeClr val="tx1">
                    <a:lumMod val="50000"/>
                    <a:lumOff val="50000"/>
                  </a:schemeClr>
                </a:solidFill>
              </a:rPr>
              <a:t>Books – full digital versions of print text</a:t>
            </a:r>
          </a:p>
          <a:p>
            <a:pPr lvl="1"/>
            <a:r>
              <a:rPr lang="en-GB" sz="1400" dirty="0">
                <a:solidFill>
                  <a:schemeClr val="tx1">
                    <a:lumMod val="50000"/>
                    <a:lumOff val="50000"/>
                  </a:schemeClr>
                </a:solidFill>
              </a:rPr>
              <a:t>Handbooks – comprehensive coverage of specific subjects</a:t>
            </a:r>
          </a:p>
          <a:p>
            <a:pPr lvl="1"/>
            <a:r>
              <a:rPr lang="en-GB" sz="1400" dirty="0">
                <a:solidFill>
                  <a:schemeClr val="tx1">
                    <a:lumMod val="50000"/>
                    <a:lumOff val="50000"/>
                  </a:schemeClr>
                </a:solidFill>
              </a:rPr>
              <a:t>Little Blue Books – in-depth guide on specific qualitative research methods</a:t>
            </a:r>
          </a:p>
          <a:p>
            <a:pPr lvl="1"/>
            <a:r>
              <a:rPr lang="en-GB" sz="1400" dirty="0">
                <a:solidFill>
                  <a:schemeClr val="tx1">
                    <a:lumMod val="50000"/>
                    <a:lumOff val="50000"/>
                  </a:schemeClr>
                </a:solidFill>
              </a:rPr>
              <a:t>Little Green Books – in-depth guide on specific quantitative research methods</a:t>
            </a:r>
          </a:p>
          <a:p>
            <a:pPr lvl="1"/>
            <a:r>
              <a:rPr lang="en-GB" sz="1400" dirty="0">
                <a:solidFill>
                  <a:schemeClr val="tx1">
                    <a:lumMod val="50000"/>
                    <a:lumOff val="50000"/>
                  </a:schemeClr>
                </a:solidFill>
              </a:rPr>
              <a:t>Major Works – volumes of curated book and journal content that address particular methods of research</a:t>
            </a:r>
          </a:p>
          <a:p>
            <a:pPr marL="0" indent="0">
              <a:buNone/>
            </a:pPr>
            <a:r>
              <a:rPr lang="en-GB" sz="1600" dirty="0">
                <a:solidFill>
                  <a:schemeClr val="tx1">
                    <a:lumMod val="50000"/>
                    <a:lumOff val="50000"/>
                  </a:schemeClr>
                </a:solidFill>
              </a:rPr>
              <a:t> </a:t>
            </a:r>
          </a:p>
          <a:p>
            <a:pPr marL="0" indent="0">
              <a:buNone/>
            </a:pPr>
            <a:r>
              <a:rPr lang="en-GB" sz="1600" b="1" dirty="0">
                <a:solidFill>
                  <a:schemeClr val="tx1">
                    <a:lumMod val="50000"/>
                    <a:lumOff val="50000"/>
                  </a:schemeClr>
                </a:solidFill>
              </a:rPr>
              <a:t>Reference</a:t>
            </a:r>
            <a:r>
              <a:rPr lang="en-GB" sz="1600" dirty="0">
                <a:solidFill>
                  <a:schemeClr val="tx1">
                    <a:lumMod val="50000"/>
                    <a:lumOff val="50000"/>
                  </a:schemeClr>
                </a:solidFill>
              </a:rPr>
              <a:t> – comes in 2 categories:</a:t>
            </a:r>
          </a:p>
          <a:p>
            <a:pPr lvl="1"/>
            <a:r>
              <a:rPr lang="en-GB" sz="1400" dirty="0">
                <a:solidFill>
                  <a:schemeClr val="tx1">
                    <a:lumMod val="50000"/>
                    <a:lumOff val="50000"/>
                  </a:schemeClr>
                </a:solidFill>
              </a:rPr>
              <a:t>Dictionary – quick definitions of research methods concepts.</a:t>
            </a:r>
          </a:p>
          <a:p>
            <a:pPr lvl="1"/>
            <a:r>
              <a:rPr lang="en-GB" sz="1400" dirty="0">
                <a:solidFill>
                  <a:schemeClr val="tx1">
                    <a:lumMod val="50000"/>
                    <a:lumOff val="50000"/>
                  </a:schemeClr>
                </a:solidFill>
              </a:rPr>
              <a:t>Encyclopaedia – longer definitions with more context.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Tree>
    <p:extLst>
      <p:ext uri="{BB962C8B-B14F-4D97-AF65-F5344CB8AC3E}">
        <p14:creationId xmlns:p14="http://schemas.microsoft.com/office/powerpoint/2010/main" val="1642683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de-CH" dirty="0"/>
              <a:t>Resource page</a:t>
            </a:r>
            <a:endParaRPr lang="en-US" dirty="0"/>
          </a:p>
        </p:txBody>
      </p:sp>
      <p:pic>
        <p:nvPicPr>
          <p:cNvPr id="5" name="Picture 4"/>
          <p:cNvPicPr>
            <a:picLocks noChangeAspect="1"/>
          </p:cNvPicPr>
          <p:nvPr/>
        </p:nvPicPr>
        <p:blipFill>
          <a:blip r:embed="rId2"/>
          <a:stretch>
            <a:fillRect/>
          </a:stretch>
        </p:blipFill>
        <p:spPr>
          <a:xfrm>
            <a:off x="2237230" y="1177298"/>
            <a:ext cx="4669539" cy="3544481"/>
          </a:xfrm>
          <a:prstGeom prst="rect">
            <a:avLst/>
          </a:prstGeom>
          <a:ln>
            <a:noFill/>
          </a:ln>
          <a:effectLst>
            <a:outerShdw blurRad="292100" dist="139700" dir="2700000" algn="tl" rotWithShape="0">
              <a:srgbClr val="333333">
                <a:alpha val="65000"/>
              </a:srgbClr>
            </a:outerShdw>
          </a:effectLst>
        </p:spPr>
      </p:pic>
      <p:sp>
        <p:nvSpPr>
          <p:cNvPr id="8" name="Rounded Rectangular Callout 7"/>
          <p:cNvSpPr/>
          <p:nvPr/>
        </p:nvSpPr>
        <p:spPr>
          <a:xfrm>
            <a:off x="7146037" y="851141"/>
            <a:ext cx="1935916" cy="1361131"/>
          </a:xfrm>
          <a:prstGeom prst="wedgeRoundRectCallout">
            <a:avLst>
              <a:gd name="adj1" fmla="val -65504"/>
              <a:gd name="adj2" fmla="val -17691"/>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a:solidFill>
                  <a:schemeClr val="bg1"/>
                </a:solidFill>
              </a:rPr>
              <a:t>Use the icons to the right of the resource title to: </a:t>
            </a:r>
            <a:r>
              <a:rPr lang="en-GB" sz="1000" b="1" dirty="0">
                <a:solidFill>
                  <a:schemeClr val="bg1"/>
                </a:solidFill>
              </a:rPr>
              <a:t>Cite</a:t>
            </a:r>
            <a:r>
              <a:rPr lang="en-GB" sz="1000" dirty="0">
                <a:solidFill>
                  <a:schemeClr val="bg1"/>
                </a:solidFill>
              </a:rPr>
              <a:t> the resource, add the resource to a </a:t>
            </a:r>
            <a:r>
              <a:rPr lang="en-GB" sz="1000" b="1" dirty="0">
                <a:solidFill>
                  <a:schemeClr val="bg1"/>
                </a:solidFill>
              </a:rPr>
              <a:t>List</a:t>
            </a:r>
            <a:r>
              <a:rPr lang="en-GB" sz="1000" dirty="0">
                <a:solidFill>
                  <a:schemeClr val="bg1"/>
                </a:solidFill>
              </a:rPr>
              <a:t>, or </a:t>
            </a:r>
            <a:r>
              <a:rPr lang="en-GB" sz="1000" b="1" dirty="0">
                <a:solidFill>
                  <a:schemeClr val="bg1"/>
                </a:solidFill>
              </a:rPr>
              <a:t>Share</a:t>
            </a:r>
            <a:r>
              <a:rPr lang="en-GB" sz="1000" dirty="0">
                <a:solidFill>
                  <a:schemeClr val="bg1"/>
                </a:solidFill>
              </a:rPr>
              <a:t> with a friend, student or colleague.</a:t>
            </a:r>
          </a:p>
        </p:txBody>
      </p:sp>
      <p:sp>
        <p:nvSpPr>
          <p:cNvPr id="6" name="Rounded Rectangular Callout 5"/>
          <p:cNvSpPr/>
          <p:nvPr/>
        </p:nvSpPr>
        <p:spPr>
          <a:xfrm>
            <a:off x="195444" y="1747108"/>
            <a:ext cx="1802518" cy="463530"/>
          </a:xfrm>
          <a:prstGeom prst="wedgeRoundRectCallout">
            <a:avLst>
              <a:gd name="adj1" fmla="val 71194"/>
              <a:gd name="adj2" fmla="val 149999"/>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Search for a term within this resource</a:t>
            </a:r>
          </a:p>
        </p:txBody>
      </p:sp>
      <p:sp>
        <p:nvSpPr>
          <p:cNvPr id="7" name="Rounded Rectangular Callout 6"/>
          <p:cNvSpPr/>
          <p:nvPr/>
        </p:nvSpPr>
        <p:spPr>
          <a:xfrm>
            <a:off x="5311213" y="4267814"/>
            <a:ext cx="1834824" cy="563477"/>
          </a:xfrm>
          <a:prstGeom prst="wedgeRoundRectCallout">
            <a:avLst>
              <a:gd name="adj1" fmla="val -22391"/>
              <a:gd name="adj2" fmla="val 8344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Full text of resource continues down the page</a:t>
            </a:r>
          </a:p>
        </p:txBody>
      </p:sp>
      <p:sp>
        <p:nvSpPr>
          <p:cNvPr id="10" name="Rounded Rectangular Callout 9"/>
          <p:cNvSpPr/>
          <p:nvPr/>
        </p:nvSpPr>
        <p:spPr>
          <a:xfrm>
            <a:off x="6265024" y="3572786"/>
            <a:ext cx="1779228" cy="466370"/>
          </a:xfrm>
          <a:prstGeom prst="wedgeRoundRectCallout">
            <a:avLst>
              <a:gd name="adj1" fmla="val -159037"/>
              <a:gd name="adj2" fmla="val -216526"/>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Download this resource as a PDF</a:t>
            </a:r>
          </a:p>
        </p:txBody>
      </p:sp>
      <p:sp>
        <p:nvSpPr>
          <p:cNvPr id="11" name="Rounded Rectangular Callout 10"/>
          <p:cNvSpPr/>
          <p:nvPr/>
        </p:nvSpPr>
        <p:spPr>
          <a:xfrm>
            <a:off x="6990152" y="2507916"/>
            <a:ext cx="2108200" cy="769226"/>
          </a:xfrm>
          <a:prstGeom prst="wedgeRoundRectCallout">
            <a:avLst>
              <a:gd name="adj1" fmla="val -60535"/>
              <a:gd name="adj2" fmla="val -9158"/>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View titles on </a:t>
            </a:r>
            <a:r>
              <a:rPr lang="en-GB" sz="1000" i="1" dirty="0">
                <a:solidFill>
                  <a:schemeClr val="bg1"/>
                </a:solidFill>
              </a:rPr>
              <a:t>SAGE Research Methods </a:t>
            </a:r>
            <a:r>
              <a:rPr lang="en-GB" sz="1000" dirty="0">
                <a:solidFill>
                  <a:schemeClr val="bg1"/>
                </a:solidFill>
              </a:rPr>
              <a:t>similar to the resource you are viewing</a:t>
            </a:r>
          </a:p>
        </p:txBody>
      </p:sp>
    </p:spTree>
    <p:extLst>
      <p:ext uri="{BB962C8B-B14F-4D97-AF65-F5344CB8AC3E}">
        <p14:creationId xmlns:p14="http://schemas.microsoft.com/office/powerpoint/2010/main" val="4156997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81548" y="657224"/>
            <a:ext cx="7380907" cy="3688634"/>
          </a:xfrm>
          <a:solidFill>
            <a:srgbClr val="50B2C3"/>
          </a:solidFill>
        </p:spPr>
        <p:txBody>
          <a:bodyPr>
            <a:noAutofit/>
          </a:bodyPr>
          <a:lstStyle/>
          <a:p>
            <a:r>
              <a:rPr lang="en-US" sz="2300" b="1" i="1" dirty="0"/>
              <a:t>SAGE Research Methods </a:t>
            </a:r>
            <a:r>
              <a:rPr lang="en-US" sz="2300" b="1" dirty="0"/>
              <a:t>Cases</a:t>
            </a:r>
            <a:r>
              <a:rPr lang="en-US" sz="2300" dirty="0"/>
              <a:t> </a:t>
            </a:r>
            <a:r>
              <a:rPr lang="en-GB" sz="2400" dirty="0"/>
              <a:t>are detailed records of how real research projects are conducted, written by the researchers themselves.</a:t>
            </a:r>
          </a:p>
          <a:p>
            <a:r>
              <a:rPr lang="en-GB" sz="2400" dirty="0"/>
              <a:t>They explain why the researchers chose the research methods, how they overcame challenges, what went well, and what they might have done differently.</a:t>
            </a:r>
          </a:p>
          <a:p>
            <a:endParaRPr lang="en-US" sz="2300" dirty="0"/>
          </a:p>
        </p:txBody>
      </p:sp>
    </p:spTree>
    <p:extLst>
      <p:ext uri="{BB962C8B-B14F-4D97-AF65-F5344CB8AC3E}">
        <p14:creationId xmlns:p14="http://schemas.microsoft.com/office/powerpoint/2010/main" val="3470830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2667" y="1097719"/>
            <a:ext cx="4769565" cy="2527824"/>
          </a:xfrm>
          <a:prstGeom prst="rect">
            <a:avLst/>
          </a:prstGeom>
          <a:ln>
            <a:noFill/>
          </a:ln>
          <a:effectLst>
            <a:outerShdw blurRad="292100" dist="139700" dir="2700000" algn="tl" rotWithShape="0">
              <a:srgbClr val="333333">
                <a:alpha val="65000"/>
              </a:srgbClr>
            </a:outerShdw>
          </a:effectLst>
        </p:spPr>
      </p:pic>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829" y="3969638"/>
            <a:ext cx="2837908" cy="974386"/>
          </a:xfrm>
          <a:prstGeom prst="rect">
            <a:avLst/>
          </a:prstGeom>
          <a:ln>
            <a:noFill/>
          </a:ln>
          <a:effectLst>
            <a:outerShdw blurRad="292100" dist="139700" dir="2700000" algn="tl" rotWithShape="0">
              <a:srgbClr val="333333">
                <a:alpha val="65000"/>
              </a:srgbClr>
            </a:outerShdw>
          </a:effectLst>
        </p:spPr>
      </p:pic>
      <p:pic>
        <p:nvPicPr>
          <p:cNvPr id="9" name="Picture 8"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9878" y="3965649"/>
            <a:ext cx="2957913" cy="981550"/>
          </a:xfrm>
          <a:prstGeom prst="rect">
            <a:avLst/>
          </a:prstGeom>
          <a:ln>
            <a:noFill/>
          </a:ln>
          <a:effectLst>
            <a:outerShdw blurRad="292100" dist="139700" dir="2700000" algn="tl" rotWithShape="0">
              <a:srgbClr val="333333">
                <a:alpha val="65000"/>
              </a:srgbClr>
            </a:outerShdw>
          </a:effectLst>
        </p:spPr>
      </p:pic>
      <p:sp>
        <p:nvSpPr>
          <p:cNvPr id="19" name="Rounded Rectangular Callout 18"/>
          <p:cNvSpPr/>
          <p:nvPr/>
        </p:nvSpPr>
        <p:spPr>
          <a:xfrm>
            <a:off x="6264932" y="3972000"/>
            <a:ext cx="2746450" cy="975199"/>
          </a:xfrm>
          <a:prstGeom prst="wedgeRoundRectCallout">
            <a:avLst>
              <a:gd name="adj1" fmla="val -62566"/>
              <a:gd name="adj2" fmla="val -29347"/>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a:solidFill>
                  <a:schemeClr val="bg1"/>
                </a:solidFill>
              </a:rPr>
              <a:t>All </a:t>
            </a:r>
            <a:r>
              <a:rPr lang="en-GB" sz="1000" b="1" dirty="0">
                <a:solidFill>
                  <a:schemeClr val="bg1"/>
                </a:solidFill>
              </a:rPr>
              <a:t>Cases</a:t>
            </a:r>
            <a:r>
              <a:rPr lang="en-GB" sz="1000" dirty="0">
                <a:solidFill>
                  <a:schemeClr val="bg1"/>
                </a:solidFill>
              </a:rPr>
              <a:t> come with </a:t>
            </a:r>
            <a:r>
              <a:rPr lang="en-GB" sz="1000" b="1" dirty="0">
                <a:solidFill>
                  <a:schemeClr val="bg1"/>
                </a:solidFill>
              </a:rPr>
              <a:t>Exercise and Discussion Questions</a:t>
            </a:r>
            <a:r>
              <a:rPr lang="en-GB" sz="1000" dirty="0">
                <a:solidFill>
                  <a:schemeClr val="bg1"/>
                </a:solidFill>
              </a:rPr>
              <a:t>, and </a:t>
            </a:r>
            <a:r>
              <a:rPr lang="en-GB" sz="1000" b="1" dirty="0">
                <a:solidFill>
                  <a:schemeClr val="bg1"/>
                </a:solidFill>
              </a:rPr>
              <a:t>Learning Outcomes</a:t>
            </a:r>
            <a:r>
              <a:rPr lang="en-GB" sz="1000" dirty="0">
                <a:solidFill>
                  <a:schemeClr val="bg1"/>
                </a:solidFill>
              </a:rPr>
              <a:t>, which make them great for self-study and as a ready-to-go teaching resource.</a:t>
            </a:r>
          </a:p>
        </p:txBody>
      </p:sp>
      <p:sp>
        <p:nvSpPr>
          <p:cNvPr id="10" name="Title 3"/>
          <p:cNvSpPr>
            <a:spLocks noGrp="1"/>
          </p:cNvSpPr>
          <p:nvPr>
            <p:ph type="title"/>
          </p:nvPr>
        </p:nvSpPr>
        <p:spPr>
          <a:xfrm>
            <a:off x="457200" y="266431"/>
            <a:ext cx="8229600" cy="857250"/>
          </a:xfrm>
        </p:spPr>
        <p:txBody>
          <a:bodyPr>
            <a:noAutofit/>
          </a:bodyPr>
          <a:lstStyle/>
          <a:p>
            <a:r>
              <a:rPr lang="de-CH" sz="4300" i="1" dirty="0"/>
              <a:t>SAGE Research Methods </a:t>
            </a:r>
            <a:r>
              <a:rPr lang="de-CH" sz="4300" dirty="0"/>
              <a:t>Cases</a:t>
            </a:r>
            <a:endParaRPr lang="en-US" sz="4300" dirty="0"/>
          </a:p>
        </p:txBody>
      </p:sp>
      <p:sp>
        <p:nvSpPr>
          <p:cNvPr id="11" name="Rounded Rectangular Callout 10"/>
          <p:cNvSpPr/>
          <p:nvPr/>
        </p:nvSpPr>
        <p:spPr>
          <a:xfrm>
            <a:off x="7137112" y="1007519"/>
            <a:ext cx="1961240" cy="1249448"/>
          </a:xfrm>
          <a:prstGeom prst="wedgeRoundRectCallout">
            <a:avLst>
              <a:gd name="adj1" fmla="val -62209"/>
              <a:gd name="adj2" fmla="val -2353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a:solidFill>
                  <a:schemeClr val="bg1"/>
                </a:solidFill>
              </a:rPr>
              <a:t>Use the icons to the right of the resource title to: </a:t>
            </a:r>
            <a:r>
              <a:rPr lang="en-GB" sz="1000" b="1" dirty="0">
                <a:solidFill>
                  <a:schemeClr val="bg1"/>
                </a:solidFill>
              </a:rPr>
              <a:t>Cite</a:t>
            </a:r>
            <a:r>
              <a:rPr lang="en-GB" sz="1000" dirty="0">
                <a:solidFill>
                  <a:schemeClr val="bg1"/>
                </a:solidFill>
              </a:rPr>
              <a:t> the resource, add the resource to a </a:t>
            </a:r>
            <a:r>
              <a:rPr lang="en-GB" sz="1000" b="1" dirty="0">
                <a:solidFill>
                  <a:schemeClr val="bg1"/>
                </a:solidFill>
              </a:rPr>
              <a:t>List</a:t>
            </a:r>
            <a:r>
              <a:rPr lang="en-GB" sz="1000" dirty="0">
                <a:solidFill>
                  <a:schemeClr val="bg1"/>
                </a:solidFill>
              </a:rPr>
              <a:t>, or </a:t>
            </a:r>
            <a:r>
              <a:rPr lang="en-GB" sz="1000" b="1" dirty="0">
                <a:solidFill>
                  <a:schemeClr val="bg1"/>
                </a:solidFill>
              </a:rPr>
              <a:t>Share</a:t>
            </a:r>
            <a:r>
              <a:rPr lang="en-GB" sz="1000" dirty="0">
                <a:solidFill>
                  <a:schemeClr val="bg1"/>
                </a:solidFill>
              </a:rPr>
              <a:t> with a friend, student or colleague.</a:t>
            </a:r>
          </a:p>
        </p:txBody>
      </p:sp>
      <p:sp>
        <p:nvSpPr>
          <p:cNvPr id="13" name="Rounded Rectangular Callout 12"/>
          <p:cNvSpPr/>
          <p:nvPr/>
        </p:nvSpPr>
        <p:spPr>
          <a:xfrm>
            <a:off x="97722" y="1823890"/>
            <a:ext cx="1802518" cy="463530"/>
          </a:xfrm>
          <a:prstGeom prst="wedgeRoundRectCallout">
            <a:avLst>
              <a:gd name="adj1" fmla="val 71194"/>
              <a:gd name="adj2" fmla="val 149999"/>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Search for a term within this case</a:t>
            </a:r>
          </a:p>
        </p:txBody>
      </p:sp>
      <p:sp>
        <p:nvSpPr>
          <p:cNvPr id="14" name="Rounded Rectangular Callout 13"/>
          <p:cNvSpPr/>
          <p:nvPr/>
        </p:nvSpPr>
        <p:spPr>
          <a:xfrm>
            <a:off x="5302288" y="3008004"/>
            <a:ext cx="1834824" cy="563477"/>
          </a:xfrm>
          <a:prstGeom prst="wedgeRoundRectCallout">
            <a:avLst>
              <a:gd name="adj1" fmla="val -21630"/>
              <a:gd name="adj2" fmla="val 8344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Full text of case continues down the page</a:t>
            </a:r>
          </a:p>
        </p:txBody>
      </p:sp>
      <p:sp>
        <p:nvSpPr>
          <p:cNvPr id="15" name="Rounded Rectangular Callout 14"/>
          <p:cNvSpPr/>
          <p:nvPr/>
        </p:nvSpPr>
        <p:spPr>
          <a:xfrm>
            <a:off x="262226" y="3159173"/>
            <a:ext cx="1779228" cy="466370"/>
          </a:xfrm>
          <a:prstGeom prst="wedgeRoundRectCallout">
            <a:avLst>
              <a:gd name="adj1" fmla="val 134021"/>
              <a:gd name="adj2" fmla="val -11774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Download this case as a PDF</a:t>
            </a:r>
          </a:p>
        </p:txBody>
      </p:sp>
      <p:sp>
        <p:nvSpPr>
          <p:cNvPr id="16" name="Rounded Rectangular Callout 15"/>
          <p:cNvSpPr/>
          <p:nvPr/>
        </p:nvSpPr>
        <p:spPr>
          <a:xfrm>
            <a:off x="7174849" y="2361631"/>
            <a:ext cx="1923503" cy="769226"/>
          </a:xfrm>
          <a:prstGeom prst="wedgeRoundRectCallout">
            <a:avLst>
              <a:gd name="adj1" fmla="val -66723"/>
              <a:gd name="adj2" fmla="val -734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View titles on </a:t>
            </a:r>
            <a:r>
              <a:rPr lang="en-GB" sz="1000" i="1" dirty="0">
                <a:solidFill>
                  <a:schemeClr val="bg1"/>
                </a:solidFill>
              </a:rPr>
              <a:t>SAGE Research Methods </a:t>
            </a:r>
            <a:r>
              <a:rPr lang="en-GB" sz="1000" dirty="0">
                <a:solidFill>
                  <a:schemeClr val="bg1"/>
                </a:solidFill>
              </a:rPr>
              <a:t>similar to the case you are viewing</a:t>
            </a:r>
          </a:p>
        </p:txBody>
      </p:sp>
    </p:spTree>
    <p:extLst>
      <p:ext uri="{BB962C8B-B14F-4D97-AF65-F5344CB8AC3E}">
        <p14:creationId xmlns:p14="http://schemas.microsoft.com/office/powerpoint/2010/main" val="1300117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81548" y="838708"/>
            <a:ext cx="7380907" cy="3468046"/>
          </a:xfrm>
          <a:solidFill>
            <a:srgbClr val="50B2C3"/>
          </a:solidFill>
        </p:spPr>
        <p:txBody>
          <a:bodyPr>
            <a:noAutofit/>
          </a:bodyPr>
          <a:lstStyle/>
          <a:p>
            <a:r>
              <a:rPr lang="en-US" sz="2900" b="1" i="1" dirty="0"/>
              <a:t>SAGE Research Methods </a:t>
            </a:r>
            <a:r>
              <a:rPr lang="en-US" sz="2900" b="1" dirty="0"/>
              <a:t>Datasets</a:t>
            </a:r>
            <a:r>
              <a:rPr lang="en-US" sz="2900" dirty="0"/>
              <a:t> </a:t>
            </a:r>
            <a:r>
              <a:rPr lang="en-GB" sz="2900" dirty="0"/>
              <a:t>is a collection of sample datasets and instructional guides that can be used to support the teaching and independent learning of quantitative and qualitative data analysis techniques.</a:t>
            </a:r>
          </a:p>
        </p:txBody>
      </p:sp>
    </p:spTree>
    <p:extLst>
      <p:ext uri="{BB962C8B-B14F-4D97-AF65-F5344CB8AC3E}">
        <p14:creationId xmlns:p14="http://schemas.microsoft.com/office/powerpoint/2010/main" val="443294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Session outline</a:t>
            </a:r>
            <a:endParaRPr lang="en-US" dirty="0"/>
          </a:p>
        </p:txBody>
      </p:sp>
      <p:sp>
        <p:nvSpPr>
          <p:cNvPr id="5" name="Content Placeholder 4"/>
          <p:cNvSpPr>
            <a:spLocks noGrp="1"/>
          </p:cNvSpPr>
          <p:nvPr>
            <p:ph idx="1"/>
          </p:nvPr>
        </p:nvSpPr>
        <p:spPr/>
        <p:txBody>
          <a:bodyPr>
            <a:normAutofit/>
          </a:bodyPr>
          <a:lstStyle/>
          <a:p>
            <a:pPr>
              <a:lnSpc>
                <a:spcPct val="150000"/>
              </a:lnSpc>
            </a:pPr>
            <a:r>
              <a:rPr lang="en-US" dirty="0">
                <a:solidFill>
                  <a:schemeClr val="tx1">
                    <a:lumMod val="50000"/>
                    <a:lumOff val="50000"/>
                  </a:schemeClr>
                </a:solidFill>
              </a:rPr>
              <a:t>Introduction to </a:t>
            </a:r>
            <a:r>
              <a:rPr lang="en-US" i="1" dirty="0">
                <a:solidFill>
                  <a:schemeClr val="tx1">
                    <a:lumMod val="50000"/>
                    <a:lumOff val="50000"/>
                  </a:schemeClr>
                </a:solidFill>
              </a:rPr>
              <a:t>SAGE Research Methods</a:t>
            </a:r>
          </a:p>
          <a:p>
            <a:pPr>
              <a:lnSpc>
                <a:spcPct val="150000"/>
              </a:lnSpc>
            </a:pPr>
            <a:r>
              <a:rPr lang="en-US" dirty="0">
                <a:solidFill>
                  <a:schemeClr val="tx1">
                    <a:lumMod val="50000"/>
                    <a:lumOff val="50000"/>
                  </a:schemeClr>
                </a:solidFill>
              </a:rPr>
              <a:t>Live platform demonstration</a:t>
            </a:r>
          </a:p>
          <a:p>
            <a:pPr>
              <a:lnSpc>
                <a:spcPct val="150000"/>
              </a:lnSpc>
            </a:pPr>
            <a:r>
              <a:rPr lang="en-US" dirty="0">
                <a:solidFill>
                  <a:schemeClr val="tx1">
                    <a:lumMod val="50000"/>
                    <a:lumOff val="50000"/>
                  </a:schemeClr>
                </a:solidFill>
              </a:rPr>
              <a:t>Final questions and session round-up</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Tree>
    <p:extLst>
      <p:ext uri="{BB962C8B-B14F-4D97-AF65-F5344CB8AC3E}">
        <p14:creationId xmlns:p14="http://schemas.microsoft.com/office/powerpoint/2010/main" val="1822260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57984" y="1036921"/>
            <a:ext cx="4628032" cy="3318021"/>
          </a:xfrm>
          <a:prstGeom prst="rect">
            <a:avLst/>
          </a:prstGeom>
          <a:ln>
            <a:noFill/>
          </a:ln>
          <a:effectLst>
            <a:outerShdw blurRad="292100" dist="139700" dir="2700000" algn="tl" rotWithShape="0">
              <a:srgbClr val="333333">
                <a:alpha val="65000"/>
              </a:srgbClr>
            </a:outerShdw>
          </a:effectLst>
        </p:spPr>
      </p:pic>
      <p:sp>
        <p:nvSpPr>
          <p:cNvPr id="11" name="Rounded Rectangular Callout 10"/>
          <p:cNvSpPr/>
          <p:nvPr/>
        </p:nvSpPr>
        <p:spPr>
          <a:xfrm>
            <a:off x="5918488" y="3607607"/>
            <a:ext cx="3140588" cy="1426573"/>
          </a:xfrm>
          <a:prstGeom prst="wedgeRoundRectCallout">
            <a:avLst>
              <a:gd name="adj1" fmla="val -42583"/>
              <a:gd name="adj2" fmla="val 9584"/>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200" b="1" dirty="0">
                <a:solidFill>
                  <a:schemeClr val="bg1"/>
                </a:solidFill>
              </a:rPr>
              <a:t>Datasets</a:t>
            </a:r>
            <a:r>
              <a:rPr lang="en-GB" sz="1200" dirty="0">
                <a:solidFill>
                  <a:schemeClr val="bg1"/>
                </a:solidFill>
              </a:rPr>
              <a:t> are used for:</a:t>
            </a:r>
          </a:p>
          <a:p>
            <a:pPr marL="171450" indent="-171450">
              <a:buFont typeface="Arial" panose="020B0604020202020204" pitchFamily="34" charset="0"/>
              <a:buChar char="•"/>
            </a:pPr>
            <a:r>
              <a:rPr lang="en-GB" sz="1200" dirty="0">
                <a:solidFill>
                  <a:schemeClr val="bg1"/>
                </a:solidFill>
              </a:rPr>
              <a:t>Classroom and lab assignments to support learning.</a:t>
            </a:r>
          </a:p>
          <a:p>
            <a:pPr marL="171450" indent="-171450">
              <a:buFont typeface="Arial" panose="020B0604020202020204" pitchFamily="34" charset="0"/>
              <a:buChar char="•"/>
            </a:pPr>
            <a:r>
              <a:rPr lang="en-GB" sz="1200" dirty="0">
                <a:solidFill>
                  <a:schemeClr val="bg1"/>
                </a:solidFill>
              </a:rPr>
              <a:t>Independent learning or practice of analytical methods.</a:t>
            </a:r>
          </a:p>
          <a:p>
            <a:pPr marL="171450" indent="-171450">
              <a:buFont typeface="Arial" panose="020B0604020202020204" pitchFamily="34" charset="0"/>
              <a:buChar char="•"/>
            </a:pPr>
            <a:r>
              <a:rPr lang="en-GB" sz="1200" dirty="0">
                <a:solidFill>
                  <a:schemeClr val="bg1"/>
                </a:solidFill>
              </a:rPr>
              <a:t>Refresher training of data analysis techniques.</a:t>
            </a:r>
          </a:p>
        </p:txBody>
      </p:sp>
      <p:sp>
        <p:nvSpPr>
          <p:cNvPr id="6" name="Title 3"/>
          <p:cNvSpPr>
            <a:spLocks noGrp="1"/>
          </p:cNvSpPr>
          <p:nvPr>
            <p:ph type="title"/>
          </p:nvPr>
        </p:nvSpPr>
        <p:spPr>
          <a:xfrm>
            <a:off x="457200" y="265774"/>
            <a:ext cx="8229600" cy="857250"/>
          </a:xfrm>
        </p:spPr>
        <p:txBody>
          <a:bodyPr>
            <a:noAutofit/>
          </a:bodyPr>
          <a:lstStyle/>
          <a:p>
            <a:r>
              <a:rPr lang="de-CH" sz="4000" i="1" dirty="0"/>
              <a:t>SAGE Research Methods </a:t>
            </a:r>
            <a:r>
              <a:rPr lang="de-CH" sz="4000" dirty="0"/>
              <a:t>Datasets</a:t>
            </a:r>
            <a:endParaRPr lang="en-US" sz="4000" dirty="0"/>
          </a:p>
        </p:txBody>
      </p:sp>
      <p:sp>
        <p:nvSpPr>
          <p:cNvPr id="5" name="Rounded Rectangular Callout 4"/>
          <p:cNvSpPr/>
          <p:nvPr/>
        </p:nvSpPr>
        <p:spPr>
          <a:xfrm>
            <a:off x="7097836" y="949655"/>
            <a:ext cx="1961240" cy="1249448"/>
          </a:xfrm>
          <a:prstGeom prst="wedgeRoundRectCallout">
            <a:avLst>
              <a:gd name="adj1" fmla="val -62564"/>
              <a:gd name="adj2" fmla="val -25768"/>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a:solidFill>
                  <a:schemeClr val="bg1"/>
                </a:solidFill>
              </a:rPr>
              <a:t>Use the icons to the right of the resource title to: </a:t>
            </a:r>
            <a:r>
              <a:rPr lang="en-GB" sz="1000" b="1" dirty="0">
                <a:solidFill>
                  <a:schemeClr val="bg1"/>
                </a:solidFill>
              </a:rPr>
              <a:t>Cite</a:t>
            </a:r>
            <a:r>
              <a:rPr lang="en-GB" sz="1000" dirty="0">
                <a:solidFill>
                  <a:schemeClr val="bg1"/>
                </a:solidFill>
              </a:rPr>
              <a:t> the resource, add the resource to a </a:t>
            </a:r>
            <a:r>
              <a:rPr lang="en-GB" sz="1000" b="1" dirty="0">
                <a:solidFill>
                  <a:schemeClr val="bg1"/>
                </a:solidFill>
              </a:rPr>
              <a:t>List</a:t>
            </a:r>
            <a:r>
              <a:rPr lang="en-GB" sz="1000" dirty="0">
                <a:solidFill>
                  <a:schemeClr val="bg1"/>
                </a:solidFill>
              </a:rPr>
              <a:t>, or </a:t>
            </a:r>
            <a:r>
              <a:rPr lang="en-GB" sz="1000" b="1" dirty="0">
                <a:solidFill>
                  <a:schemeClr val="bg1"/>
                </a:solidFill>
              </a:rPr>
              <a:t>Share</a:t>
            </a:r>
            <a:r>
              <a:rPr lang="en-GB" sz="1000" dirty="0">
                <a:solidFill>
                  <a:schemeClr val="bg1"/>
                </a:solidFill>
              </a:rPr>
              <a:t> with a friend, student or colleague.</a:t>
            </a:r>
          </a:p>
        </p:txBody>
      </p:sp>
      <p:sp>
        <p:nvSpPr>
          <p:cNvPr id="7" name="Rounded Rectangular Callout 6"/>
          <p:cNvSpPr/>
          <p:nvPr/>
        </p:nvSpPr>
        <p:spPr>
          <a:xfrm>
            <a:off x="86542" y="1489226"/>
            <a:ext cx="2065532" cy="1643159"/>
          </a:xfrm>
          <a:prstGeom prst="wedgeRoundRectCallout">
            <a:avLst>
              <a:gd name="adj1" fmla="val 89598"/>
              <a:gd name="adj2" fmla="val 44902"/>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a:solidFill>
                  <a:schemeClr val="bg1"/>
                </a:solidFill>
              </a:rPr>
              <a:t>Click on the </a:t>
            </a:r>
            <a:r>
              <a:rPr lang="en-GB" sz="1000" b="1" dirty="0">
                <a:solidFill>
                  <a:schemeClr val="bg1"/>
                </a:solidFill>
              </a:rPr>
              <a:t>Teaching and Learning Material </a:t>
            </a:r>
            <a:r>
              <a:rPr lang="en-GB" sz="1000" dirty="0">
                <a:solidFill>
                  <a:schemeClr val="bg1"/>
                </a:solidFill>
              </a:rPr>
              <a:t>tab to access the </a:t>
            </a:r>
            <a:r>
              <a:rPr lang="en-GB" sz="1000" b="1" dirty="0">
                <a:solidFill>
                  <a:schemeClr val="bg1"/>
                </a:solidFill>
              </a:rPr>
              <a:t>Teaching Guide </a:t>
            </a:r>
            <a:r>
              <a:rPr lang="en-GB" sz="1000" dirty="0">
                <a:solidFill>
                  <a:schemeClr val="bg1"/>
                </a:solidFill>
              </a:rPr>
              <a:t>for tips on how to use the dataset, and the </a:t>
            </a:r>
            <a:r>
              <a:rPr lang="en-GB" sz="1000" b="1" dirty="0">
                <a:solidFill>
                  <a:schemeClr val="bg1"/>
                </a:solidFill>
              </a:rPr>
              <a:t>Student Guide</a:t>
            </a:r>
            <a:r>
              <a:rPr lang="en-GB" sz="1000" dirty="0">
                <a:solidFill>
                  <a:schemeClr val="bg1"/>
                </a:solidFill>
              </a:rPr>
              <a:t> for a step-by-step guide to doing the data analysis technique. </a:t>
            </a:r>
          </a:p>
        </p:txBody>
      </p:sp>
      <p:sp>
        <p:nvSpPr>
          <p:cNvPr id="8" name="Rounded Rectangular Callout 7"/>
          <p:cNvSpPr/>
          <p:nvPr/>
        </p:nvSpPr>
        <p:spPr>
          <a:xfrm>
            <a:off x="3843052" y="3757417"/>
            <a:ext cx="1834824" cy="563477"/>
          </a:xfrm>
          <a:prstGeom prst="wedgeRoundRectCallout">
            <a:avLst>
              <a:gd name="adj1" fmla="val -22391"/>
              <a:gd name="adj2" fmla="val 8344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Full text of the dataset continues down the page</a:t>
            </a:r>
          </a:p>
        </p:txBody>
      </p:sp>
      <p:sp>
        <p:nvSpPr>
          <p:cNvPr id="9" name="Rounded Rectangular Callout 8"/>
          <p:cNvSpPr/>
          <p:nvPr/>
        </p:nvSpPr>
        <p:spPr>
          <a:xfrm>
            <a:off x="243182" y="3393881"/>
            <a:ext cx="1779228" cy="466370"/>
          </a:xfrm>
          <a:prstGeom prst="wedgeRoundRectCallout">
            <a:avLst>
              <a:gd name="adj1" fmla="val 185414"/>
              <a:gd name="adj2" fmla="val -5492"/>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Download this dataset as a PDF</a:t>
            </a:r>
          </a:p>
        </p:txBody>
      </p:sp>
      <p:sp>
        <p:nvSpPr>
          <p:cNvPr id="10" name="Rounded Rectangular Callout 9"/>
          <p:cNvSpPr/>
          <p:nvPr/>
        </p:nvSpPr>
        <p:spPr>
          <a:xfrm>
            <a:off x="7163308" y="2310806"/>
            <a:ext cx="1895768" cy="769226"/>
          </a:xfrm>
          <a:prstGeom prst="wedgeRoundRectCallout">
            <a:avLst>
              <a:gd name="adj1" fmla="val -71212"/>
              <a:gd name="adj2" fmla="val -29122"/>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View titles on </a:t>
            </a:r>
            <a:r>
              <a:rPr lang="en-GB" sz="1000" i="1" dirty="0">
                <a:solidFill>
                  <a:schemeClr val="bg1"/>
                </a:solidFill>
              </a:rPr>
              <a:t>SAGE Research Methods </a:t>
            </a:r>
            <a:r>
              <a:rPr lang="en-GB" sz="1000" dirty="0">
                <a:solidFill>
                  <a:schemeClr val="bg1"/>
                </a:solidFill>
              </a:rPr>
              <a:t>similar to the dataset you are viewing</a:t>
            </a:r>
          </a:p>
        </p:txBody>
      </p:sp>
    </p:spTree>
    <p:extLst>
      <p:ext uri="{BB962C8B-B14F-4D97-AF65-F5344CB8AC3E}">
        <p14:creationId xmlns:p14="http://schemas.microsoft.com/office/powerpoint/2010/main" val="31153073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81548" y="657223"/>
            <a:ext cx="7380907" cy="3663492"/>
          </a:xfrm>
          <a:solidFill>
            <a:srgbClr val="50B2C3"/>
          </a:solidFill>
        </p:spPr>
        <p:txBody>
          <a:bodyPr>
            <a:noAutofit/>
          </a:bodyPr>
          <a:lstStyle/>
          <a:p>
            <a:r>
              <a:rPr lang="en-US" sz="2600" b="1" i="1" dirty="0"/>
              <a:t>SAGE Research Methods Video</a:t>
            </a:r>
            <a:r>
              <a:rPr lang="en-US" sz="2600" dirty="0"/>
              <a:t> is a </a:t>
            </a:r>
            <a:r>
              <a:rPr lang="en-US" sz="2600" b="1" dirty="0"/>
              <a:t>streaming video collection </a:t>
            </a:r>
            <a:r>
              <a:rPr lang="en-US" sz="2600" dirty="0"/>
              <a:t>created to support undergraduate teaching, student reference, research projects and higher level academic interest material.</a:t>
            </a:r>
          </a:p>
          <a:p>
            <a:r>
              <a:rPr lang="en-US" sz="2600" dirty="0"/>
              <a:t>Content covers the entire research methods and statistics curriculum.</a:t>
            </a:r>
          </a:p>
        </p:txBody>
      </p:sp>
    </p:spTree>
    <p:extLst>
      <p:ext uri="{BB962C8B-B14F-4D97-AF65-F5344CB8AC3E}">
        <p14:creationId xmlns:p14="http://schemas.microsoft.com/office/powerpoint/2010/main" val="14333592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81548" y="657223"/>
            <a:ext cx="7380907" cy="3649305"/>
          </a:xfrm>
          <a:solidFill>
            <a:srgbClr val="50B2C3"/>
          </a:solidFill>
        </p:spPr>
        <p:txBody>
          <a:bodyPr>
            <a:noAutofit/>
          </a:bodyPr>
          <a:lstStyle/>
          <a:p>
            <a:r>
              <a:rPr lang="en-US" sz="2400" b="1" i="1" dirty="0"/>
              <a:t>SAGE Research Methods Video</a:t>
            </a:r>
            <a:r>
              <a:rPr lang="en-US" sz="2400" b="1" dirty="0"/>
              <a:t>: Practical Research and Academic Skills</a:t>
            </a:r>
            <a:r>
              <a:rPr lang="en-US" sz="2400" dirty="0"/>
              <a:t> is a </a:t>
            </a:r>
            <a:r>
              <a:rPr lang="en-US" sz="2400" b="1" dirty="0"/>
              <a:t>streaming video collection </a:t>
            </a:r>
            <a:r>
              <a:rPr lang="en-US" sz="2400" dirty="0"/>
              <a:t>which offers support on the practical skills needed to successfully complete research. Practical skills such as project management, writing for publication, presenting work, and building networks are covered.</a:t>
            </a:r>
          </a:p>
        </p:txBody>
      </p:sp>
    </p:spTree>
    <p:extLst>
      <p:ext uri="{BB962C8B-B14F-4D97-AF65-F5344CB8AC3E}">
        <p14:creationId xmlns:p14="http://schemas.microsoft.com/office/powerpoint/2010/main" val="1882483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81548" y="657223"/>
            <a:ext cx="7380907" cy="3649305"/>
          </a:xfrm>
          <a:solidFill>
            <a:srgbClr val="50B2C3"/>
          </a:solidFill>
        </p:spPr>
        <p:txBody>
          <a:bodyPr>
            <a:noAutofit/>
          </a:bodyPr>
          <a:lstStyle/>
          <a:p>
            <a:r>
              <a:rPr lang="en-US" sz="2600" b="1" i="1" dirty="0"/>
              <a:t>SAGE Research Methods Video</a:t>
            </a:r>
            <a:r>
              <a:rPr lang="en-US" sz="2600" b="1" dirty="0"/>
              <a:t>:</a:t>
            </a:r>
            <a:r>
              <a:rPr lang="en-US" sz="2600" dirty="0"/>
              <a:t> </a:t>
            </a:r>
            <a:r>
              <a:rPr lang="en-US" sz="2600" b="1" dirty="0"/>
              <a:t>Data Science, Big Data Analytics, and Digital Methods</a:t>
            </a:r>
            <a:r>
              <a:rPr lang="en-US" sz="2600" dirty="0"/>
              <a:t> is a </a:t>
            </a:r>
            <a:r>
              <a:rPr lang="en-US" sz="2600" b="1" dirty="0"/>
              <a:t>streaming video collection </a:t>
            </a:r>
            <a:r>
              <a:rPr lang="en-US" sz="2600" dirty="0"/>
              <a:t>covering a range of data science methods, the issues and challenges of using big data and digital methods, and the intersection of computer science and the social sciences.</a:t>
            </a:r>
          </a:p>
        </p:txBody>
      </p:sp>
    </p:spTree>
    <p:extLst>
      <p:ext uri="{BB962C8B-B14F-4D97-AF65-F5344CB8AC3E}">
        <p14:creationId xmlns:p14="http://schemas.microsoft.com/office/powerpoint/2010/main" val="2818505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162353"/>
            <a:ext cx="8229600" cy="3684950"/>
          </a:xfrm>
        </p:spPr>
        <p:txBody>
          <a:bodyPr>
            <a:noAutofit/>
          </a:bodyPr>
          <a:lstStyle/>
          <a:p>
            <a:pPr marL="0" indent="0">
              <a:buNone/>
            </a:pPr>
            <a:r>
              <a:rPr lang="en-GB" sz="1600" dirty="0">
                <a:solidFill>
                  <a:schemeClr val="tx1">
                    <a:lumMod val="50000"/>
                    <a:lumOff val="50000"/>
                  </a:schemeClr>
                </a:solidFill>
              </a:rPr>
              <a:t>VIDEO – comes in 8 categories.</a:t>
            </a:r>
          </a:p>
          <a:p>
            <a:pPr lvl="0"/>
            <a:r>
              <a:rPr lang="en-GB" sz="1400" b="1" dirty="0">
                <a:solidFill>
                  <a:schemeClr val="tx1">
                    <a:lumMod val="50000"/>
                    <a:lumOff val="50000"/>
                  </a:schemeClr>
                </a:solidFill>
              </a:rPr>
              <a:t>Definition</a:t>
            </a:r>
            <a:r>
              <a:rPr lang="en-GB" sz="1400" dirty="0">
                <a:solidFill>
                  <a:schemeClr val="tx1">
                    <a:lumMod val="50000"/>
                    <a:lumOff val="50000"/>
                  </a:schemeClr>
                </a:solidFill>
              </a:rPr>
              <a:t> – 1-2 minute description of a key concept by a leading academic.</a:t>
            </a:r>
          </a:p>
          <a:p>
            <a:pPr lvl="0"/>
            <a:r>
              <a:rPr lang="en-GB" sz="1400" b="1" dirty="0">
                <a:solidFill>
                  <a:schemeClr val="tx1">
                    <a:lumMod val="50000"/>
                    <a:lumOff val="50000"/>
                  </a:schemeClr>
                </a:solidFill>
              </a:rPr>
              <a:t>Documentary</a:t>
            </a:r>
            <a:r>
              <a:rPr lang="en-GB" sz="1400" dirty="0">
                <a:solidFill>
                  <a:schemeClr val="tx1">
                    <a:lumMod val="50000"/>
                    <a:lumOff val="50000"/>
                  </a:schemeClr>
                </a:solidFill>
              </a:rPr>
              <a:t> – licensed films from various content partners.</a:t>
            </a:r>
          </a:p>
          <a:p>
            <a:pPr lvl="0"/>
            <a:r>
              <a:rPr lang="en-GB" sz="1400" b="1" dirty="0">
                <a:solidFill>
                  <a:schemeClr val="tx1">
                    <a:lumMod val="50000"/>
                    <a:lumOff val="50000"/>
                  </a:schemeClr>
                </a:solidFill>
              </a:rPr>
              <a:t>In Practice </a:t>
            </a:r>
            <a:r>
              <a:rPr lang="en-GB" sz="1400" dirty="0">
                <a:solidFill>
                  <a:schemeClr val="tx1">
                    <a:lumMod val="50000"/>
                    <a:lumOff val="50000"/>
                  </a:schemeClr>
                </a:solidFill>
              </a:rPr>
              <a:t>– practitioner contexts and methods applied to real world situations, help to make connections between theory and practice.</a:t>
            </a:r>
          </a:p>
          <a:p>
            <a:pPr lvl="0"/>
            <a:r>
              <a:rPr lang="en-GB" sz="1400" b="1" dirty="0">
                <a:solidFill>
                  <a:schemeClr val="tx1">
                    <a:lumMod val="50000"/>
                    <a:lumOff val="50000"/>
                  </a:schemeClr>
                </a:solidFill>
              </a:rPr>
              <a:t>Interview</a:t>
            </a:r>
            <a:r>
              <a:rPr lang="en-GB" sz="1400" dirty="0">
                <a:solidFill>
                  <a:schemeClr val="tx1">
                    <a:lumMod val="50000"/>
                    <a:lumOff val="50000"/>
                  </a:schemeClr>
                </a:solidFill>
              </a:rPr>
              <a:t> – leading academic in the field going into depth about their experiences and observations on research methods.</a:t>
            </a:r>
          </a:p>
          <a:p>
            <a:pPr lvl="0"/>
            <a:r>
              <a:rPr lang="en-GB" sz="1400" b="1" dirty="0">
                <a:solidFill>
                  <a:schemeClr val="tx1">
                    <a:lumMod val="50000"/>
                    <a:lumOff val="50000"/>
                  </a:schemeClr>
                </a:solidFill>
              </a:rPr>
              <a:t>Lecture</a:t>
            </a:r>
            <a:r>
              <a:rPr lang="en-GB" sz="1400" dirty="0">
                <a:solidFill>
                  <a:schemeClr val="tx1">
                    <a:lumMod val="50000"/>
                    <a:lumOff val="50000"/>
                  </a:schemeClr>
                </a:solidFill>
              </a:rPr>
              <a:t> – filmed at events such as conferences, academics giving a lecture.</a:t>
            </a:r>
          </a:p>
          <a:p>
            <a:pPr lvl="0"/>
            <a:r>
              <a:rPr lang="en-GB" sz="1400" b="1" dirty="0">
                <a:solidFill>
                  <a:schemeClr val="tx1">
                    <a:lumMod val="50000"/>
                    <a:lumOff val="50000"/>
                  </a:schemeClr>
                </a:solidFill>
              </a:rPr>
              <a:t>Tutorial</a:t>
            </a:r>
            <a:r>
              <a:rPr lang="en-GB" sz="1400" dirty="0">
                <a:solidFill>
                  <a:schemeClr val="tx1">
                    <a:lumMod val="50000"/>
                    <a:lumOff val="50000"/>
                  </a:schemeClr>
                </a:solidFill>
              </a:rPr>
              <a:t> – overview of a key course topic; how to understand it, how to do it, what the key points are.</a:t>
            </a:r>
          </a:p>
          <a:p>
            <a:pPr lvl="0"/>
            <a:r>
              <a:rPr lang="en-GB" sz="1400" b="1" dirty="0">
                <a:solidFill>
                  <a:schemeClr val="tx1">
                    <a:lumMod val="50000"/>
                    <a:lumOff val="50000"/>
                  </a:schemeClr>
                </a:solidFill>
              </a:rPr>
              <a:t>Video Case </a:t>
            </a:r>
            <a:r>
              <a:rPr lang="en-GB" sz="1400" dirty="0">
                <a:solidFill>
                  <a:schemeClr val="tx1">
                    <a:lumMod val="50000"/>
                    <a:lumOff val="50000"/>
                  </a:schemeClr>
                </a:solidFill>
              </a:rPr>
              <a:t>- explain how a researcher did their research, which methods they chose and why and how they overcame any practical or methodological challenges.</a:t>
            </a:r>
          </a:p>
          <a:p>
            <a:pPr lvl="0"/>
            <a:r>
              <a:rPr lang="en-GB" sz="1400" b="1" dirty="0">
                <a:solidFill>
                  <a:schemeClr val="tx1">
                    <a:lumMod val="50000"/>
                    <a:lumOff val="50000"/>
                  </a:schemeClr>
                </a:solidFill>
              </a:rPr>
              <a:t>Conversations</a:t>
            </a:r>
            <a:r>
              <a:rPr lang="en-GB" sz="1400" dirty="0">
                <a:solidFill>
                  <a:schemeClr val="tx1">
                    <a:lumMod val="50000"/>
                    <a:lumOff val="50000"/>
                  </a:schemeClr>
                </a:solidFill>
              </a:rPr>
              <a:t> – between academics about a concept or topic, offering interesting insights and perspectives.</a:t>
            </a:r>
          </a:p>
        </p:txBody>
      </p:sp>
      <p:sp>
        <p:nvSpPr>
          <p:cNvPr id="4" name="Title 3"/>
          <p:cNvSpPr>
            <a:spLocks noGrp="1"/>
          </p:cNvSpPr>
          <p:nvPr>
            <p:ph type="title"/>
          </p:nvPr>
        </p:nvSpPr>
        <p:spPr>
          <a:xfrm>
            <a:off x="457200" y="364350"/>
            <a:ext cx="8229600" cy="857250"/>
          </a:xfrm>
        </p:spPr>
        <p:txBody>
          <a:bodyPr>
            <a:noAutofit/>
          </a:bodyPr>
          <a:lstStyle/>
          <a:p>
            <a:r>
              <a:rPr lang="de-CH" i="1" dirty="0"/>
              <a:t>SAGE Research Methods </a:t>
            </a:r>
            <a:r>
              <a:rPr lang="de-CH" dirty="0"/>
              <a:t>Video</a:t>
            </a:r>
            <a:endParaRPr lang="en-US" dirty="0"/>
          </a:p>
        </p:txBody>
      </p:sp>
    </p:spTree>
    <p:extLst>
      <p:ext uri="{BB962C8B-B14F-4D97-AF65-F5344CB8AC3E}">
        <p14:creationId xmlns:p14="http://schemas.microsoft.com/office/powerpoint/2010/main" val="41605917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457200" y="303618"/>
            <a:ext cx="8229600" cy="857250"/>
          </a:xfrm>
        </p:spPr>
        <p:txBody>
          <a:bodyPr>
            <a:noAutofit/>
          </a:bodyPr>
          <a:lstStyle/>
          <a:p>
            <a:r>
              <a:rPr lang="de-CH" i="1" dirty="0"/>
              <a:t>SAGE Research Methods</a:t>
            </a:r>
            <a:br>
              <a:rPr lang="de-CH" i="1" dirty="0"/>
            </a:br>
            <a:r>
              <a:rPr lang="de-CH" dirty="0"/>
              <a:t>Video</a:t>
            </a:r>
            <a:endParaRPr lang="en-US" dirty="0"/>
          </a:p>
        </p:txBody>
      </p:sp>
      <p:pic>
        <p:nvPicPr>
          <p:cNvPr id="3" name="Picture 2">
            <a:extLst>
              <a:ext uri="{FF2B5EF4-FFF2-40B4-BE49-F238E27FC236}">
                <a16:creationId xmlns:a16="http://schemas.microsoft.com/office/drawing/2014/main" id="{72F4A26F-7662-43A9-92D6-8F0D3BB9F8A1}"/>
              </a:ext>
            </a:extLst>
          </p:cNvPr>
          <p:cNvPicPr>
            <a:picLocks noChangeAspect="1"/>
          </p:cNvPicPr>
          <p:nvPr/>
        </p:nvPicPr>
        <p:blipFill>
          <a:blip r:embed="rId2"/>
          <a:stretch>
            <a:fillRect/>
          </a:stretch>
        </p:blipFill>
        <p:spPr>
          <a:xfrm>
            <a:off x="2636854" y="824819"/>
            <a:ext cx="4012463" cy="4075248"/>
          </a:xfrm>
          <a:prstGeom prst="rect">
            <a:avLst/>
          </a:prstGeom>
          <a:ln>
            <a:noFill/>
          </a:ln>
          <a:effectLst>
            <a:outerShdw blurRad="292100" dist="139700" dir="2700000" algn="tl" rotWithShape="0">
              <a:srgbClr val="333333">
                <a:alpha val="65000"/>
              </a:srgbClr>
            </a:outerShdw>
          </a:effectLst>
        </p:spPr>
      </p:pic>
      <p:sp>
        <p:nvSpPr>
          <p:cNvPr id="14" name="Rounded Rectangular Callout 13"/>
          <p:cNvSpPr/>
          <p:nvPr/>
        </p:nvSpPr>
        <p:spPr>
          <a:xfrm>
            <a:off x="6961475" y="1044995"/>
            <a:ext cx="1779228" cy="550179"/>
          </a:xfrm>
          <a:prstGeom prst="wedgeRoundRectCallout">
            <a:avLst>
              <a:gd name="adj1" fmla="val -108820"/>
              <a:gd name="adj2" fmla="val 90552"/>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Search within the video transcript for your key words</a:t>
            </a:r>
          </a:p>
        </p:txBody>
      </p:sp>
      <p:sp>
        <p:nvSpPr>
          <p:cNvPr id="9" name="Rounded Rectangular Callout 8"/>
          <p:cNvSpPr/>
          <p:nvPr/>
        </p:nvSpPr>
        <p:spPr>
          <a:xfrm>
            <a:off x="6961475" y="2423089"/>
            <a:ext cx="1779228" cy="550179"/>
          </a:xfrm>
          <a:prstGeom prst="wedgeRoundRectCallout">
            <a:avLst>
              <a:gd name="adj1" fmla="val -79004"/>
              <a:gd name="adj2" fmla="val -10990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Download the video transcript as a PDF</a:t>
            </a:r>
          </a:p>
        </p:txBody>
      </p:sp>
      <p:sp>
        <p:nvSpPr>
          <p:cNvPr id="13" name="Rounded Rectangular Callout 12"/>
          <p:cNvSpPr/>
          <p:nvPr/>
        </p:nvSpPr>
        <p:spPr>
          <a:xfrm>
            <a:off x="6868666" y="3283602"/>
            <a:ext cx="1944768" cy="743947"/>
          </a:xfrm>
          <a:prstGeom prst="wedgeRoundRectCallout">
            <a:avLst>
              <a:gd name="adj1" fmla="val -83893"/>
              <a:gd name="adj2" fmla="val -73655"/>
              <a:gd name="adj3" fmla="val 16667"/>
            </a:avLst>
          </a:prstGeom>
          <a:solidFill>
            <a:schemeClr val="tx2"/>
          </a:solidFill>
          <a:ln>
            <a:noFill/>
          </a:ln>
        </p:spPr>
        <p:txBody>
          <a:bodyPr vert="horz" lIns="320040" tIns="320040" rIns="320040" bIns="320040" rtlCol="0" anchor="ctr" anchorCtr="0">
            <a:noAutofit/>
          </a:bodyPr>
          <a:lstStyle/>
          <a:p>
            <a:pPr algn="ctr" defTabSz="914400">
              <a:spcBef>
                <a:spcPct val="20000"/>
              </a:spcBef>
            </a:pPr>
            <a:r>
              <a:rPr lang="en-GB" sz="1000" dirty="0">
                <a:solidFill>
                  <a:schemeClr val="bg1"/>
                </a:solidFill>
                <a:latin typeface="Arial" pitchFamily="34" charset="0"/>
                <a:cs typeface="Arial" pitchFamily="34" charset="0"/>
              </a:rPr>
              <a:t>Use the auto-scrolling transcript to follow along with the video as it plays</a:t>
            </a:r>
          </a:p>
        </p:txBody>
      </p:sp>
      <p:sp>
        <p:nvSpPr>
          <p:cNvPr id="8" name="Rounded Rectangular Callout 7"/>
          <p:cNvSpPr/>
          <p:nvPr/>
        </p:nvSpPr>
        <p:spPr>
          <a:xfrm>
            <a:off x="166671" y="1364135"/>
            <a:ext cx="2268550" cy="730846"/>
          </a:xfrm>
          <a:prstGeom prst="wedgeRoundRectCallout">
            <a:avLst>
              <a:gd name="adj1" fmla="val 60117"/>
              <a:gd name="adj2" fmla="val -57254"/>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Click on the video segment to navigate to different sections of the video</a:t>
            </a:r>
          </a:p>
        </p:txBody>
      </p:sp>
      <p:sp>
        <p:nvSpPr>
          <p:cNvPr id="12" name="Rounded Rectangular Callout 11"/>
          <p:cNvSpPr/>
          <p:nvPr/>
        </p:nvSpPr>
        <p:spPr>
          <a:xfrm>
            <a:off x="152096" y="2222767"/>
            <a:ext cx="2297700" cy="1426804"/>
          </a:xfrm>
          <a:prstGeom prst="wedgeRoundRectCallout">
            <a:avLst>
              <a:gd name="adj1" fmla="val 60419"/>
              <a:gd name="adj2" fmla="val -12816"/>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000" dirty="0">
                <a:solidFill>
                  <a:schemeClr val="bg1"/>
                </a:solidFill>
                <a:latin typeface="Arial" pitchFamily="34" charset="0"/>
                <a:cs typeface="Arial" pitchFamily="34" charset="0"/>
              </a:rPr>
              <a:t>Use the functions at the bottom of the video display to </a:t>
            </a:r>
            <a:r>
              <a:rPr lang="en-GB" sz="1000" b="1" dirty="0">
                <a:solidFill>
                  <a:schemeClr val="bg1"/>
                </a:solidFill>
                <a:latin typeface="Arial" pitchFamily="34" charset="0"/>
                <a:cs typeface="Arial" pitchFamily="34" charset="0"/>
              </a:rPr>
              <a:t>adjust the volume</a:t>
            </a:r>
            <a:r>
              <a:rPr lang="en-GB" sz="1000" dirty="0">
                <a:solidFill>
                  <a:schemeClr val="bg1"/>
                </a:solidFill>
                <a:latin typeface="Arial" pitchFamily="34" charset="0"/>
                <a:cs typeface="Arial" pitchFamily="34" charset="0"/>
              </a:rPr>
              <a:t>, increase and decrease the </a:t>
            </a:r>
            <a:r>
              <a:rPr lang="en-GB" sz="1000" b="1" dirty="0">
                <a:solidFill>
                  <a:schemeClr val="bg1"/>
                </a:solidFill>
                <a:latin typeface="Arial" pitchFamily="34" charset="0"/>
                <a:cs typeface="Arial" pitchFamily="34" charset="0"/>
              </a:rPr>
              <a:t>video quality</a:t>
            </a:r>
            <a:r>
              <a:rPr lang="en-GB" sz="1000" dirty="0">
                <a:solidFill>
                  <a:schemeClr val="bg1"/>
                </a:solidFill>
                <a:latin typeface="Arial" pitchFamily="34" charset="0"/>
                <a:cs typeface="Arial" pitchFamily="34" charset="0"/>
              </a:rPr>
              <a:t> and </a:t>
            </a:r>
            <a:r>
              <a:rPr lang="en-GB" sz="1000" b="1" dirty="0">
                <a:solidFill>
                  <a:schemeClr val="bg1"/>
                </a:solidFill>
                <a:latin typeface="Arial" pitchFamily="34" charset="0"/>
                <a:cs typeface="Arial" pitchFamily="34" charset="0"/>
              </a:rPr>
              <a:t>playback speed</a:t>
            </a:r>
            <a:r>
              <a:rPr lang="en-GB" sz="1000" dirty="0">
                <a:solidFill>
                  <a:schemeClr val="bg1"/>
                </a:solidFill>
                <a:latin typeface="Arial" pitchFamily="34" charset="0"/>
                <a:cs typeface="Arial" pitchFamily="34" charset="0"/>
              </a:rPr>
              <a:t>, add </a:t>
            </a:r>
            <a:r>
              <a:rPr lang="en-GB" sz="1000" b="1" dirty="0">
                <a:solidFill>
                  <a:schemeClr val="bg1"/>
                </a:solidFill>
                <a:latin typeface="Arial" pitchFamily="34" charset="0"/>
                <a:cs typeface="Arial" pitchFamily="34" charset="0"/>
              </a:rPr>
              <a:t>subtitles</a:t>
            </a:r>
            <a:r>
              <a:rPr lang="en-GB" sz="1000" dirty="0">
                <a:solidFill>
                  <a:schemeClr val="bg1"/>
                </a:solidFill>
                <a:latin typeface="Arial" pitchFamily="34" charset="0"/>
                <a:cs typeface="Arial" pitchFamily="34" charset="0"/>
              </a:rPr>
              <a:t>, </a:t>
            </a:r>
            <a:r>
              <a:rPr lang="en-GB" sz="1000" b="1" dirty="0">
                <a:solidFill>
                  <a:schemeClr val="bg1"/>
                </a:solidFill>
                <a:latin typeface="Arial" pitchFamily="34" charset="0"/>
                <a:cs typeface="Arial" pitchFamily="34" charset="0"/>
              </a:rPr>
              <a:t>open in a new tab</a:t>
            </a:r>
            <a:r>
              <a:rPr lang="en-GB" sz="1000" dirty="0">
                <a:solidFill>
                  <a:schemeClr val="bg1"/>
                </a:solidFill>
                <a:latin typeface="Arial" pitchFamily="34" charset="0"/>
                <a:cs typeface="Arial" pitchFamily="34" charset="0"/>
              </a:rPr>
              <a:t>, or </a:t>
            </a:r>
            <a:r>
              <a:rPr lang="en-GB" sz="1000" b="1" dirty="0">
                <a:solidFill>
                  <a:schemeClr val="bg1"/>
                </a:solidFill>
                <a:latin typeface="Arial" pitchFamily="34" charset="0"/>
                <a:cs typeface="Arial" pitchFamily="34" charset="0"/>
              </a:rPr>
              <a:t>view full-screen</a:t>
            </a:r>
            <a:r>
              <a:rPr lang="en-GB" sz="1000" dirty="0">
                <a:solidFill>
                  <a:schemeClr val="bg1"/>
                </a:solidFill>
                <a:latin typeface="Arial" pitchFamily="34" charset="0"/>
                <a:cs typeface="Arial" pitchFamily="34" charset="0"/>
              </a:rPr>
              <a:t>.</a:t>
            </a:r>
          </a:p>
        </p:txBody>
      </p:sp>
      <p:sp>
        <p:nvSpPr>
          <p:cNvPr id="15" name="Rounded Rectangular Callout 14"/>
          <p:cNvSpPr/>
          <p:nvPr/>
        </p:nvSpPr>
        <p:spPr>
          <a:xfrm>
            <a:off x="152096" y="3777357"/>
            <a:ext cx="2342589" cy="1122710"/>
          </a:xfrm>
          <a:prstGeom prst="wedgeRoundRectCallout">
            <a:avLst>
              <a:gd name="adj1" fmla="val 56571"/>
              <a:gd name="adj2" fmla="val -5901"/>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a:solidFill>
                  <a:schemeClr val="bg1"/>
                </a:solidFill>
              </a:rPr>
              <a:t>Use the tabs underneath the video to access more information, and discover titles on </a:t>
            </a:r>
            <a:r>
              <a:rPr lang="en-GB" sz="1000" i="1" dirty="0">
                <a:solidFill>
                  <a:schemeClr val="bg1"/>
                </a:solidFill>
              </a:rPr>
              <a:t>SAGE Research Methods </a:t>
            </a:r>
            <a:r>
              <a:rPr lang="en-GB" sz="1000" dirty="0">
                <a:solidFill>
                  <a:schemeClr val="bg1"/>
                </a:solidFill>
              </a:rPr>
              <a:t>similar to the video you are viewing</a:t>
            </a:r>
          </a:p>
        </p:txBody>
      </p:sp>
    </p:spTree>
    <p:extLst>
      <p:ext uri="{BB962C8B-B14F-4D97-AF65-F5344CB8AC3E}">
        <p14:creationId xmlns:p14="http://schemas.microsoft.com/office/powerpoint/2010/main" val="4035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457200" y="303618"/>
            <a:ext cx="8229600" cy="857250"/>
          </a:xfrm>
        </p:spPr>
        <p:txBody>
          <a:bodyPr>
            <a:noAutofit/>
          </a:bodyPr>
          <a:lstStyle/>
          <a:p>
            <a:r>
              <a:rPr lang="de-CH" i="1" dirty="0"/>
              <a:t>SAGE Research Methods</a:t>
            </a:r>
            <a:br>
              <a:rPr lang="de-CH" i="1" dirty="0"/>
            </a:br>
            <a:r>
              <a:rPr lang="de-CH" dirty="0"/>
              <a:t>Video</a:t>
            </a:r>
            <a:endParaRPr lang="en-US" dirty="0"/>
          </a:p>
        </p:txBody>
      </p:sp>
      <p:pic>
        <p:nvPicPr>
          <p:cNvPr id="7" name="Picture 6">
            <a:extLst>
              <a:ext uri="{FF2B5EF4-FFF2-40B4-BE49-F238E27FC236}">
                <a16:creationId xmlns:a16="http://schemas.microsoft.com/office/drawing/2014/main" id="{6A863709-23BF-4835-93D5-88013219CBF8}"/>
              </a:ext>
            </a:extLst>
          </p:cNvPr>
          <p:cNvPicPr>
            <a:picLocks noChangeAspect="1"/>
          </p:cNvPicPr>
          <p:nvPr/>
        </p:nvPicPr>
        <p:blipFill>
          <a:blip r:embed="rId2"/>
          <a:stretch>
            <a:fillRect/>
          </a:stretch>
        </p:blipFill>
        <p:spPr>
          <a:xfrm>
            <a:off x="2047574" y="824819"/>
            <a:ext cx="4012463" cy="4075248"/>
          </a:xfrm>
          <a:prstGeom prst="rect">
            <a:avLst/>
          </a:prstGeom>
          <a:ln>
            <a:noFill/>
          </a:ln>
          <a:effectLst>
            <a:outerShdw blurRad="292100" dist="139700" dir="2700000" algn="tl" rotWithShape="0">
              <a:srgbClr val="333333">
                <a:alpha val="65000"/>
              </a:srgbClr>
            </a:outerShdw>
          </a:effectLst>
        </p:spPr>
      </p:pic>
      <p:sp>
        <p:nvSpPr>
          <p:cNvPr id="11" name="Rounded Rectangular Callout 10"/>
          <p:cNvSpPr/>
          <p:nvPr/>
        </p:nvSpPr>
        <p:spPr>
          <a:xfrm>
            <a:off x="5959563" y="3282036"/>
            <a:ext cx="3048733" cy="1764614"/>
          </a:xfrm>
          <a:prstGeom prst="wedgeRoundRectCallout">
            <a:avLst>
              <a:gd name="adj1" fmla="val -42583"/>
              <a:gd name="adj2" fmla="val 9584"/>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200" b="1" dirty="0"/>
              <a:t>Videos</a:t>
            </a:r>
            <a:r>
              <a:rPr lang="en-GB" sz="1200" dirty="0"/>
              <a:t> can be:</a:t>
            </a:r>
          </a:p>
          <a:p>
            <a:pPr marL="171450" indent="-171450">
              <a:buFont typeface="Arial" panose="020B0604020202020204" pitchFamily="34" charset="0"/>
              <a:buChar char="•"/>
            </a:pPr>
            <a:r>
              <a:rPr lang="en-GB" sz="1200" dirty="0"/>
              <a:t>Set as pre-class viewing to stimulate in-class discussion.</a:t>
            </a:r>
          </a:p>
          <a:p>
            <a:pPr marL="171450" indent="-171450">
              <a:buFont typeface="Arial" panose="020B0604020202020204" pitchFamily="34" charset="0"/>
              <a:buChar char="•"/>
            </a:pPr>
            <a:r>
              <a:rPr lang="en-GB" sz="1200" dirty="0"/>
              <a:t>Shown in class to provide an alternative viewpoint.</a:t>
            </a:r>
          </a:p>
          <a:p>
            <a:pPr marL="171450" indent="-171450">
              <a:buFont typeface="Arial" panose="020B0604020202020204" pitchFamily="34" charset="0"/>
              <a:buChar char="•"/>
            </a:pPr>
            <a:r>
              <a:rPr lang="en-GB" sz="1200" dirty="0"/>
              <a:t>Embedded into a learning management system (LMS) or virtual learning environment (VLE) for revision purposes.</a:t>
            </a:r>
          </a:p>
        </p:txBody>
      </p:sp>
      <p:sp>
        <p:nvSpPr>
          <p:cNvPr id="10" name="Rounded Rectangular Callout 9"/>
          <p:cNvSpPr/>
          <p:nvPr/>
        </p:nvSpPr>
        <p:spPr>
          <a:xfrm>
            <a:off x="6605484" y="812793"/>
            <a:ext cx="2326031" cy="1977820"/>
          </a:xfrm>
          <a:prstGeom prst="wedgeRoundRectCallout">
            <a:avLst>
              <a:gd name="adj1" fmla="val -74551"/>
              <a:gd name="adj2" fmla="val -34091"/>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a:solidFill>
                  <a:schemeClr val="bg1"/>
                </a:solidFill>
              </a:rPr>
              <a:t>Use the icons to the right of the video title to: </a:t>
            </a:r>
            <a:r>
              <a:rPr lang="en-GB" sz="1000" b="1" dirty="0">
                <a:solidFill>
                  <a:schemeClr val="bg1"/>
                </a:solidFill>
              </a:rPr>
              <a:t>Cite</a:t>
            </a:r>
            <a:r>
              <a:rPr lang="en-GB" sz="1000" dirty="0">
                <a:solidFill>
                  <a:schemeClr val="bg1"/>
                </a:solidFill>
              </a:rPr>
              <a:t> the video, add the video to a </a:t>
            </a:r>
            <a:r>
              <a:rPr lang="en-GB" sz="1000" b="1" dirty="0">
                <a:solidFill>
                  <a:schemeClr val="bg1"/>
                </a:solidFill>
              </a:rPr>
              <a:t>List</a:t>
            </a:r>
            <a:r>
              <a:rPr lang="en-GB" sz="1000" dirty="0">
                <a:solidFill>
                  <a:schemeClr val="bg1"/>
                </a:solidFill>
              </a:rPr>
              <a:t>, </a:t>
            </a:r>
            <a:r>
              <a:rPr lang="en-GB" sz="1000" b="1" dirty="0">
                <a:solidFill>
                  <a:schemeClr val="bg1"/>
                </a:solidFill>
              </a:rPr>
              <a:t>Share</a:t>
            </a:r>
            <a:r>
              <a:rPr lang="en-GB" sz="1000" dirty="0">
                <a:solidFill>
                  <a:schemeClr val="bg1"/>
                </a:solidFill>
              </a:rPr>
              <a:t> with a friend, student or colleague, </a:t>
            </a:r>
            <a:r>
              <a:rPr lang="en-GB" sz="1000" b="1" dirty="0">
                <a:solidFill>
                  <a:schemeClr val="bg1"/>
                </a:solidFill>
              </a:rPr>
              <a:t>Embed</a:t>
            </a:r>
            <a:r>
              <a:rPr lang="en-GB" sz="1000" dirty="0">
                <a:solidFill>
                  <a:schemeClr val="bg1"/>
                </a:solidFill>
              </a:rPr>
              <a:t> into a learning management system (LMS) or virtual learning environment (VLE), or </a:t>
            </a:r>
            <a:r>
              <a:rPr lang="en-GB" sz="1000" b="1" dirty="0">
                <a:solidFill>
                  <a:schemeClr val="bg1"/>
                </a:solidFill>
              </a:rPr>
              <a:t>Link</a:t>
            </a:r>
            <a:r>
              <a:rPr lang="en-GB" sz="1000" dirty="0">
                <a:solidFill>
                  <a:schemeClr val="bg1"/>
                </a:solidFill>
              </a:rPr>
              <a:t> to generate a permalink to link to the video page directly.</a:t>
            </a:r>
          </a:p>
        </p:txBody>
      </p:sp>
    </p:spTree>
    <p:extLst>
      <p:ext uri="{BB962C8B-B14F-4D97-AF65-F5344CB8AC3E}">
        <p14:creationId xmlns:p14="http://schemas.microsoft.com/office/powerpoint/2010/main" val="32379249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13597" y="1221600"/>
            <a:ext cx="5573203" cy="2961665"/>
          </a:xfrm>
          <a:prstGeom prst="rect">
            <a:avLst/>
          </a:prstGeom>
          <a:ln>
            <a:noFill/>
          </a:ln>
          <a:effectLst>
            <a:outerShdw blurRad="292100" dist="139700" dir="2700000" algn="tl" rotWithShape="0">
              <a:srgbClr val="333333">
                <a:alpha val="65000"/>
              </a:srgbClr>
            </a:outerShdw>
          </a:effectLst>
        </p:spPr>
      </p:pic>
      <p:sp>
        <p:nvSpPr>
          <p:cNvPr id="9" name="Rounded Rectangular Callout 8"/>
          <p:cNvSpPr/>
          <p:nvPr/>
        </p:nvSpPr>
        <p:spPr>
          <a:xfrm>
            <a:off x="146584" y="1416971"/>
            <a:ext cx="2526510" cy="3141069"/>
          </a:xfrm>
          <a:prstGeom prst="wedgeRoundRectCallout">
            <a:avLst>
              <a:gd name="adj1" fmla="val 68308"/>
              <a:gd name="adj2" fmla="val 14914"/>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100" b="1" dirty="0">
                <a:solidFill>
                  <a:schemeClr val="bg1"/>
                </a:solidFill>
              </a:rPr>
              <a:t>Create video clips</a:t>
            </a:r>
          </a:p>
          <a:p>
            <a:pPr marL="171450" indent="-171450">
              <a:buFont typeface="Arial" panose="020B0604020202020204" pitchFamily="34" charset="0"/>
              <a:buChar char="•"/>
            </a:pPr>
            <a:r>
              <a:rPr lang="en-GB" sz="1100" dirty="0">
                <a:solidFill>
                  <a:schemeClr val="bg1"/>
                </a:solidFill>
              </a:rPr>
              <a:t>Click on </a:t>
            </a:r>
            <a:r>
              <a:rPr lang="en-GB" sz="1100" b="1" dirty="0">
                <a:solidFill>
                  <a:schemeClr val="bg1"/>
                </a:solidFill>
              </a:rPr>
              <a:t>Create Clip.</a:t>
            </a:r>
          </a:p>
          <a:p>
            <a:pPr marL="171450" indent="-171450">
              <a:buFont typeface="Arial" panose="020B0604020202020204" pitchFamily="34" charset="0"/>
              <a:buChar char="•"/>
            </a:pPr>
            <a:r>
              <a:rPr lang="en-GB" sz="1100" dirty="0">
                <a:solidFill>
                  <a:schemeClr val="bg1"/>
                </a:solidFill>
              </a:rPr>
              <a:t>Use the sliders that appear on the video to select the start and end times of your clip.</a:t>
            </a:r>
          </a:p>
          <a:p>
            <a:pPr marL="171450" indent="-171450">
              <a:buFont typeface="Arial" panose="020B0604020202020204" pitchFamily="34" charset="0"/>
              <a:buChar char="•"/>
            </a:pPr>
            <a:r>
              <a:rPr lang="en-GB" sz="1100" dirty="0">
                <a:solidFill>
                  <a:schemeClr val="bg1"/>
                </a:solidFill>
              </a:rPr>
              <a:t>Click on </a:t>
            </a:r>
            <a:r>
              <a:rPr lang="en-GB" sz="1100" b="1" dirty="0">
                <a:solidFill>
                  <a:schemeClr val="bg1"/>
                </a:solidFill>
              </a:rPr>
              <a:t>Save </a:t>
            </a:r>
            <a:r>
              <a:rPr lang="en-GB" sz="1100" dirty="0">
                <a:solidFill>
                  <a:schemeClr val="bg1"/>
                </a:solidFill>
              </a:rPr>
              <a:t>to add to the clip </a:t>
            </a:r>
            <a:r>
              <a:rPr lang="en-GB" sz="1100" b="1" dirty="0">
                <a:solidFill>
                  <a:schemeClr val="bg1"/>
                </a:solidFill>
              </a:rPr>
              <a:t>To My Clips (a list just for clips) </a:t>
            </a:r>
            <a:r>
              <a:rPr lang="en-GB" sz="1100" dirty="0">
                <a:solidFill>
                  <a:schemeClr val="bg1"/>
                </a:solidFill>
              </a:rPr>
              <a:t>or</a:t>
            </a:r>
            <a:r>
              <a:rPr lang="en-GB" sz="1100" b="1" dirty="0">
                <a:solidFill>
                  <a:schemeClr val="bg1"/>
                </a:solidFill>
              </a:rPr>
              <a:t> To List.</a:t>
            </a:r>
          </a:p>
          <a:p>
            <a:pPr marL="171450" indent="-171450">
              <a:buFont typeface="Arial" panose="020B0604020202020204" pitchFamily="34" charset="0"/>
              <a:buChar char="•"/>
            </a:pPr>
            <a:r>
              <a:rPr lang="en-GB" sz="1100" dirty="0">
                <a:solidFill>
                  <a:schemeClr val="bg1"/>
                </a:solidFill>
              </a:rPr>
              <a:t>Choose the list you’d like to add the video clip to, or create a brand-new list.</a:t>
            </a:r>
          </a:p>
          <a:p>
            <a:r>
              <a:rPr lang="en-GB" sz="1100" b="1" dirty="0">
                <a:solidFill>
                  <a:schemeClr val="bg1"/>
                </a:solidFill>
              </a:rPr>
              <a:t>*</a:t>
            </a:r>
            <a:r>
              <a:rPr lang="en-US" sz="1100" b="1" dirty="0">
                <a:solidFill>
                  <a:schemeClr val="bg1"/>
                </a:solidFill>
              </a:rPr>
              <a:t>You will need to be signed in to your Profile to save clips.*</a:t>
            </a:r>
            <a:endParaRPr lang="en-GB" sz="1100" b="1" dirty="0">
              <a:solidFill>
                <a:schemeClr val="bg1"/>
              </a:solidFill>
            </a:endParaRPr>
          </a:p>
        </p:txBody>
      </p:sp>
      <p:sp>
        <p:nvSpPr>
          <p:cNvPr id="6" name="Title 3"/>
          <p:cNvSpPr>
            <a:spLocks noGrp="1"/>
          </p:cNvSpPr>
          <p:nvPr>
            <p:ph type="title"/>
          </p:nvPr>
        </p:nvSpPr>
        <p:spPr>
          <a:xfrm>
            <a:off x="457200" y="364350"/>
            <a:ext cx="8229600" cy="857250"/>
          </a:xfrm>
        </p:spPr>
        <p:txBody>
          <a:bodyPr>
            <a:noAutofit/>
          </a:bodyPr>
          <a:lstStyle/>
          <a:p>
            <a:r>
              <a:rPr lang="de-CH" dirty="0"/>
              <a:t>Create video clips</a:t>
            </a:r>
            <a:endParaRPr lang="en-US" dirty="0"/>
          </a:p>
        </p:txBody>
      </p:sp>
      <p:sp>
        <p:nvSpPr>
          <p:cNvPr id="11" name="Rounded Rectangular Callout 10"/>
          <p:cNvSpPr/>
          <p:nvPr/>
        </p:nvSpPr>
        <p:spPr>
          <a:xfrm>
            <a:off x="3113597" y="4296235"/>
            <a:ext cx="2322494" cy="694574"/>
          </a:xfrm>
          <a:prstGeom prst="wedgeRoundRectCallout">
            <a:avLst>
              <a:gd name="adj1" fmla="val -38077"/>
              <a:gd name="adj2" fmla="val -12687"/>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100" dirty="0">
                <a:solidFill>
                  <a:schemeClr val="bg1"/>
                </a:solidFill>
              </a:rPr>
              <a:t>TIP: To learn how to access your reading lists, </a:t>
            </a:r>
            <a:r>
              <a:rPr lang="en-GB" sz="1100" b="1" u="sng" dirty="0">
                <a:solidFill>
                  <a:schemeClr val="bg1"/>
                </a:solidFill>
              </a:rPr>
              <a:t>click here</a:t>
            </a:r>
            <a:r>
              <a:rPr lang="en-GB" sz="1100" dirty="0">
                <a:solidFill>
                  <a:schemeClr val="bg1"/>
                </a:solidFill>
              </a:rPr>
              <a:t>. </a:t>
            </a:r>
          </a:p>
        </p:txBody>
      </p:sp>
      <p:sp>
        <p:nvSpPr>
          <p:cNvPr id="5" name="Rectangle 4">
            <a:hlinkClick r:id="rId3" action="ppaction://hlinksldjump"/>
          </p:cNvPr>
          <p:cNvSpPr/>
          <p:nvPr/>
        </p:nvSpPr>
        <p:spPr>
          <a:xfrm>
            <a:off x="3880965" y="4725563"/>
            <a:ext cx="767817" cy="216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394232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6037" y="1584461"/>
            <a:ext cx="8240822" cy="1102519"/>
          </a:xfrm>
        </p:spPr>
        <p:txBody>
          <a:bodyPr/>
          <a:lstStyle/>
          <a:p>
            <a:r>
              <a:rPr lang="en-US" sz="4300" b="1" dirty="0"/>
              <a:t>Research Tools</a:t>
            </a:r>
          </a:p>
        </p:txBody>
      </p:sp>
      <p:sp>
        <p:nvSpPr>
          <p:cNvPr id="3" name="Subtitle 2"/>
          <p:cNvSpPr>
            <a:spLocks noGrp="1"/>
          </p:cNvSpPr>
          <p:nvPr>
            <p:ph type="subTitle" idx="1"/>
          </p:nvPr>
        </p:nvSpPr>
        <p:spPr>
          <a:xfrm>
            <a:off x="1947856" y="2686980"/>
            <a:ext cx="7196144" cy="685485"/>
          </a:xfrm>
        </p:spPr>
        <p:txBody>
          <a:bodyPr/>
          <a:lstStyle/>
          <a:p>
            <a:r>
              <a:rPr lang="en-US" dirty="0"/>
              <a:t>Methods Map and Project Planner</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spTree>
    <p:extLst>
      <p:ext uri="{BB962C8B-B14F-4D97-AF65-F5344CB8AC3E}">
        <p14:creationId xmlns:p14="http://schemas.microsoft.com/office/powerpoint/2010/main" val="7490933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Accessing the Research Tools</a:t>
            </a:r>
            <a:endParaRPr lang="en-US" dirty="0"/>
          </a:p>
        </p:txBody>
      </p:sp>
      <p:pic>
        <p:nvPicPr>
          <p:cNvPr id="2" name="Picture 1"/>
          <p:cNvPicPr>
            <a:picLocks noChangeAspect="1"/>
          </p:cNvPicPr>
          <p:nvPr/>
        </p:nvPicPr>
        <p:blipFill>
          <a:blip r:embed="rId2"/>
          <a:stretch>
            <a:fillRect/>
          </a:stretch>
        </p:blipFill>
        <p:spPr>
          <a:xfrm>
            <a:off x="457200" y="1221600"/>
            <a:ext cx="7074544" cy="2665449"/>
          </a:xfrm>
          <a:prstGeom prst="rect">
            <a:avLst/>
          </a:prstGeom>
          <a:ln>
            <a:noFill/>
          </a:ln>
          <a:effectLst>
            <a:outerShdw blurRad="292100" dist="139700" dir="2700000" algn="tl" rotWithShape="0">
              <a:srgbClr val="333333">
                <a:alpha val="65000"/>
              </a:srgbClr>
            </a:outerShdw>
          </a:effectLst>
        </p:spPr>
      </p:pic>
      <p:sp>
        <p:nvSpPr>
          <p:cNvPr id="8" name="Rounded Rectangular Callout 7"/>
          <p:cNvSpPr/>
          <p:nvPr/>
        </p:nvSpPr>
        <p:spPr>
          <a:xfrm>
            <a:off x="5906646" y="3251225"/>
            <a:ext cx="3140588" cy="1735719"/>
          </a:xfrm>
          <a:prstGeom prst="wedgeRoundRectCallout">
            <a:avLst>
              <a:gd name="adj1" fmla="val -82757"/>
              <a:gd name="adj2" fmla="val -156647"/>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dirty="0">
                <a:solidFill>
                  <a:schemeClr val="bg1"/>
                </a:solidFill>
              </a:rPr>
              <a:t>Access the </a:t>
            </a:r>
            <a:r>
              <a:rPr lang="en-GB" sz="1400" b="1" dirty="0">
                <a:solidFill>
                  <a:schemeClr val="bg1"/>
                </a:solidFill>
              </a:rPr>
              <a:t>Research Tools </a:t>
            </a:r>
            <a:r>
              <a:rPr lang="en-GB" sz="1400" dirty="0">
                <a:solidFill>
                  <a:schemeClr val="bg1"/>
                </a:solidFill>
              </a:rPr>
              <a:t>from anywhere in the platform at the top of the page, under </a:t>
            </a:r>
            <a:r>
              <a:rPr lang="en-GB" sz="1400" b="1" dirty="0">
                <a:solidFill>
                  <a:schemeClr val="bg1"/>
                </a:solidFill>
              </a:rPr>
              <a:t>Research Tools</a:t>
            </a:r>
            <a:r>
              <a:rPr lang="en-GB" sz="1400" dirty="0">
                <a:solidFill>
                  <a:schemeClr val="bg1"/>
                </a:solidFill>
              </a:rPr>
              <a:t>.</a:t>
            </a:r>
          </a:p>
        </p:txBody>
      </p:sp>
    </p:spTree>
    <p:extLst>
      <p:ext uri="{BB962C8B-B14F-4D97-AF65-F5344CB8AC3E}">
        <p14:creationId xmlns:p14="http://schemas.microsoft.com/office/powerpoint/2010/main" val="288016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Session objectives</a:t>
            </a:r>
            <a:endParaRPr lang="en-US" dirty="0"/>
          </a:p>
        </p:txBody>
      </p:sp>
      <p:sp>
        <p:nvSpPr>
          <p:cNvPr id="5" name="Content Placeholder 4"/>
          <p:cNvSpPr>
            <a:spLocks noGrp="1"/>
          </p:cNvSpPr>
          <p:nvPr>
            <p:ph idx="1"/>
          </p:nvPr>
        </p:nvSpPr>
        <p:spPr>
          <a:xfrm>
            <a:off x="457200" y="1437624"/>
            <a:ext cx="8229600" cy="3455463"/>
          </a:xfrm>
        </p:spPr>
        <p:txBody>
          <a:bodyPr>
            <a:normAutofit/>
          </a:bodyPr>
          <a:lstStyle/>
          <a:p>
            <a:pPr marL="0" indent="0">
              <a:buNone/>
            </a:pPr>
            <a:r>
              <a:rPr lang="en-GB" sz="2600" dirty="0">
                <a:solidFill>
                  <a:schemeClr val="tx1">
                    <a:lumMod val="50000"/>
                    <a:lumOff val="50000"/>
                  </a:schemeClr>
                </a:solidFill>
              </a:rPr>
              <a:t>By the end of this session, participants will be able to:</a:t>
            </a:r>
          </a:p>
          <a:p>
            <a:r>
              <a:rPr lang="en-GB" sz="2600" dirty="0">
                <a:solidFill>
                  <a:schemeClr val="tx1">
                    <a:lumMod val="50000"/>
                    <a:lumOff val="50000"/>
                  </a:schemeClr>
                </a:solidFill>
              </a:rPr>
              <a:t>Describe how </a:t>
            </a:r>
            <a:r>
              <a:rPr lang="en-GB" sz="2600" i="1" dirty="0">
                <a:solidFill>
                  <a:schemeClr val="tx1">
                    <a:lumMod val="50000"/>
                    <a:lumOff val="50000"/>
                  </a:schemeClr>
                </a:solidFill>
              </a:rPr>
              <a:t>SAGE Research Methods </a:t>
            </a:r>
            <a:r>
              <a:rPr lang="en-GB" sz="2600" dirty="0">
                <a:solidFill>
                  <a:schemeClr val="tx1">
                    <a:lumMod val="50000"/>
                    <a:lumOff val="50000"/>
                  </a:schemeClr>
                </a:solidFill>
              </a:rPr>
              <a:t>can help them in their study or research</a:t>
            </a:r>
          </a:p>
          <a:p>
            <a:r>
              <a:rPr lang="en-GB" sz="2600" dirty="0">
                <a:solidFill>
                  <a:schemeClr val="tx1">
                    <a:lumMod val="50000"/>
                    <a:lumOff val="50000"/>
                  </a:schemeClr>
                </a:solidFill>
              </a:rPr>
              <a:t>Locate relevant resources using browse and search options</a:t>
            </a:r>
          </a:p>
          <a:p>
            <a:r>
              <a:rPr lang="en-GB" sz="2600" dirty="0">
                <a:solidFill>
                  <a:schemeClr val="tx1">
                    <a:lumMod val="50000"/>
                    <a:lumOff val="50000"/>
                  </a:schemeClr>
                </a:solidFill>
              </a:rPr>
              <a:t>Save a resource to a list within the platform</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Tree>
    <p:extLst>
      <p:ext uri="{BB962C8B-B14F-4D97-AF65-F5344CB8AC3E}">
        <p14:creationId xmlns:p14="http://schemas.microsoft.com/office/powerpoint/2010/main" val="18760670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0303"/>
            <a:ext cx="8229600" cy="857250"/>
          </a:xfrm>
        </p:spPr>
        <p:txBody>
          <a:bodyPr>
            <a:noAutofit/>
          </a:bodyPr>
          <a:lstStyle/>
          <a:p>
            <a:r>
              <a:rPr lang="de-CH" sz="5400" dirty="0"/>
              <a:t>Methods Map</a:t>
            </a:r>
            <a:endParaRPr lang="en-US" sz="5400" dirty="0"/>
          </a:p>
        </p:txBody>
      </p:sp>
      <p:pic>
        <p:nvPicPr>
          <p:cNvPr id="3" name="Picture 2"/>
          <p:cNvPicPr>
            <a:picLocks noChangeAspect="1"/>
          </p:cNvPicPr>
          <p:nvPr/>
        </p:nvPicPr>
        <p:blipFill>
          <a:blip r:embed="rId2"/>
          <a:stretch>
            <a:fillRect/>
          </a:stretch>
        </p:blipFill>
        <p:spPr>
          <a:xfrm>
            <a:off x="2250620" y="1436807"/>
            <a:ext cx="4783983" cy="3506246"/>
          </a:xfrm>
          <a:prstGeom prst="rect">
            <a:avLst/>
          </a:prstGeom>
          <a:ln>
            <a:noFill/>
          </a:ln>
          <a:effectLst>
            <a:outerShdw blurRad="292100" dist="139700" dir="2700000" algn="tl" rotWithShape="0">
              <a:srgbClr val="333333">
                <a:alpha val="65000"/>
              </a:srgbClr>
            </a:outerShdw>
          </a:effectLst>
        </p:spPr>
      </p:pic>
      <p:sp>
        <p:nvSpPr>
          <p:cNvPr id="8" name="Rounded Rectangular Callout 7"/>
          <p:cNvSpPr/>
          <p:nvPr/>
        </p:nvSpPr>
        <p:spPr>
          <a:xfrm>
            <a:off x="5815252" y="147265"/>
            <a:ext cx="2944839" cy="1310366"/>
          </a:xfrm>
          <a:prstGeom prst="wedgeRoundRectCallout">
            <a:avLst>
              <a:gd name="adj1" fmla="val -35209"/>
              <a:gd name="adj2" fmla="val -15631"/>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b="1" dirty="0">
                <a:solidFill>
                  <a:schemeClr val="bg1"/>
                </a:solidFill>
              </a:rPr>
              <a:t>Methods Map </a:t>
            </a:r>
            <a:r>
              <a:rPr lang="en-GB" sz="1400" dirty="0">
                <a:solidFill>
                  <a:schemeClr val="bg1"/>
                </a:solidFill>
              </a:rPr>
              <a:t>is a visualisation tool to help understand the relationship between different research methods concepts.</a:t>
            </a:r>
          </a:p>
        </p:txBody>
      </p:sp>
      <p:sp>
        <p:nvSpPr>
          <p:cNvPr id="14" name="Rounded Rectangular Callout 13"/>
          <p:cNvSpPr/>
          <p:nvPr/>
        </p:nvSpPr>
        <p:spPr>
          <a:xfrm>
            <a:off x="6820022" y="2140432"/>
            <a:ext cx="2154651" cy="658607"/>
          </a:xfrm>
          <a:prstGeom prst="wedgeRoundRectCallout">
            <a:avLst>
              <a:gd name="adj1" fmla="val -74630"/>
              <a:gd name="adj2" fmla="val -58416"/>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b="1" dirty="0">
                <a:solidFill>
                  <a:schemeClr val="bg1"/>
                </a:solidFill>
              </a:rPr>
              <a:t>Search the Methods Map </a:t>
            </a:r>
            <a:r>
              <a:rPr lang="en-GB" sz="1000" dirty="0">
                <a:solidFill>
                  <a:schemeClr val="bg1"/>
                </a:solidFill>
              </a:rPr>
              <a:t>to find a research methods concept</a:t>
            </a:r>
          </a:p>
        </p:txBody>
      </p:sp>
      <p:sp>
        <p:nvSpPr>
          <p:cNvPr id="10" name="Rounded Rectangular Callout 9"/>
          <p:cNvSpPr/>
          <p:nvPr/>
        </p:nvSpPr>
        <p:spPr>
          <a:xfrm>
            <a:off x="6820021" y="2881450"/>
            <a:ext cx="2154651" cy="887832"/>
          </a:xfrm>
          <a:prstGeom prst="wedgeRoundRectCallout">
            <a:avLst>
              <a:gd name="adj1" fmla="val -129055"/>
              <a:gd name="adj2" fmla="val -5096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a:solidFill>
                  <a:schemeClr val="bg1"/>
                </a:solidFill>
              </a:rPr>
              <a:t>Click</a:t>
            </a:r>
            <a:r>
              <a:rPr lang="en-GB" sz="1000" b="1" dirty="0">
                <a:solidFill>
                  <a:schemeClr val="bg1"/>
                </a:solidFill>
              </a:rPr>
              <a:t> Search all content </a:t>
            </a:r>
            <a:r>
              <a:rPr lang="en-GB" sz="1000" dirty="0">
                <a:solidFill>
                  <a:schemeClr val="bg1"/>
                </a:solidFill>
              </a:rPr>
              <a:t>to be taken to search results related to the central concept in the green circle</a:t>
            </a:r>
          </a:p>
        </p:txBody>
      </p:sp>
      <p:sp>
        <p:nvSpPr>
          <p:cNvPr id="12" name="Rounded Rectangular Callout 11"/>
          <p:cNvSpPr/>
          <p:nvPr/>
        </p:nvSpPr>
        <p:spPr>
          <a:xfrm>
            <a:off x="190085" y="1931144"/>
            <a:ext cx="2154651" cy="664367"/>
          </a:xfrm>
          <a:prstGeom prst="wedgeRoundRectCallout">
            <a:avLst>
              <a:gd name="adj1" fmla="val 93180"/>
              <a:gd name="adj2" fmla="val 35519"/>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a:solidFill>
                  <a:schemeClr val="bg1"/>
                </a:solidFill>
              </a:rPr>
              <a:t>A definition of the term appears at the top centre of the screen</a:t>
            </a:r>
          </a:p>
        </p:txBody>
      </p:sp>
      <p:sp>
        <p:nvSpPr>
          <p:cNvPr id="11" name="Rounded Rectangular Callout 10"/>
          <p:cNvSpPr/>
          <p:nvPr/>
        </p:nvSpPr>
        <p:spPr>
          <a:xfrm>
            <a:off x="95969" y="3189930"/>
            <a:ext cx="2154651" cy="1158704"/>
          </a:xfrm>
          <a:prstGeom prst="wedgeRoundRectCallout">
            <a:avLst>
              <a:gd name="adj1" fmla="val 102899"/>
              <a:gd name="adj2" fmla="val -143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b="1" dirty="0">
                <a:solidFill>
                  <a:schemeClr val="bg1"/>
                </a:solidFill>
              </a:rPr>
              <a:t>Broader Terms </a:t>
            </a:r>
            <a:r>
              <a:rPr lang="en-GB" sz="1000" dirty="0">
                <a:solidFill>
                  <a:schemeClr val="bg1"/>
                </a:solidFill>
              </a:rPr>
              <a:t>appear to the left, and </a:t>
            </a:r>
            <a:r>
              <a:rPr lang="en-GB" sz="1000" b="1" dirty="0">
                <a:solidFill>
                  <a:schemeClr val="bg1"/>
                </a:solidFill>
              </a:rPr>
              <a:t>Narrower Terms</a:t>
            </a:r>
            <a:r>
              <a:rPr lang="en-GB" sz="1000" dirty="0">
                <a:solidFill>
                  <a:schemeClr val="bg1"/>
                </a:solidFill>
              </a:rPr>
              <a:t> appear to the right, so you can easily explore related concepts and content</a:t>
            </a:r>
          </a:p>
        </p:txBody>
      </p:sp>
    </p:spTree>
    <p:extLst>
      <p:ext uri="{BB962C8B-B14F-4D97-AF65-F5344CB8AC3E}">
        <p14:creationId xmlns:p14="http://schemas.microsoft.com/office/powerpoint/2010/main" val="10679795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de-CH" sz="5400" dirty="0"/>
              <a:t>Methods Map</a:t>
            </a:r>
            <a:endParaRPr lang="en-US" sz="5400" dirty="0"/>
          </a:p>
        </p:txBody>
      </p:sp>
      <p:pic>
        <p:nvPicPr>
          <p:cNvPr id="10" name="Picture 9"/>
          <p:cNvPicPr>
            <a:picLocks noChangeAspect="1"/>
          </p:cNvPicPr>
          <p:nvPr/>
        </p:nvPicPr>
        <p:blipFill>
          <a:blip r:embed="rId2"/>
          <a:stretch>
            <a:fillRect/>
          </a:stretch>
        </p:blipFill>
        <p:spPr>
          <a:xfrm>
            <a:off x="270387" y="1475822"/>
            <a:ext cx="5872148" cy="2984547"/>
          </a:xfrm>
          <a:prstGeom prst="rect">
            <a:avLst/>
          </a:prstGeom>
          <a:ln>
            <a:noFill/>
          </a:ln>
          <a:effectLst>
            <a:outerShdw blurRad="292100" dist="139700" dir="2700000" algn="tl" rotWithShape="0">
              <a:srgbClr val="333333">
                <a:alpha val="65000"/>
              </a:srgbClr>
            </a:outerShdw>
          </a:effectLst>
        </p:spPr>
      </p:pic>
      <p:sp>
        <p:nvSpPr>
          <p:cNvPr id="6" name="Rounded Rectangular Callout 5"/>
          <p:cNvSpPr/>
          <p:nvPr/>
        </p:nvSpPr>
        <p:spPr>
          <a:xfrm>
            <a:off x="6330997" y="2107790"/>
            <a:ext cx="2687359" cy="1720610"/>
          </a:xfrm>
          <a:prstGeom prst="wedgeRoundRectCallout">
            <a:avLst>
              <a:gd name="adj1" fmla="val -61343"/>
              <a:gd name="adj2" fmla="val -35848"/>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b="1" dirty="0">
                <a:solidFill>
                  <a:schemeClr val="bg1"/>
                </a:solidFill>
              </a:rPr>
              <a:t>Methods Map </a:t>
            </a:r>
            <a:r>
              <a:rPr lang="en-GB" sz="1400" dirty="0">
                <a:solidFill>
                  <a:schemeClr val="bg1"/>
                </a:solidFill>
              </a:rPr>
              <a:t>can also be accessed from the resource page on the right-hand side, making navigation seamless between content and tools.</a:t>
            </a:r>
          </a:p>
        </p:txBody>
      </p:sp>
    </p:spTree>
    <p:extLst>
      <p:ext uri="{BB962C8B-B14F-4D97-AF65-F5344CB8AC3E}">
        <p14:creationId xmlns:p14="http://schemas.microsoft.com/office/powerpoint/2010/main" val="12817150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97202"/>
            <a:ext cx="8229600" cy="857250"/>
          </a:xfrm>
        </p:spPr>
        <p:txBody>
          <a:bodyPr>
            <a:noAutofit/>
          </a:bodyPr>
          <a:lstStyle/>
          <a:p>
            <a:r>
              <a:rPr lang="de-CH" sz="5400" dirty="0"/>
              <a:t>Project Planner</a:t>
            </a:r>
            <a:endParaRPr lang="en-US" sz="5400" dirty="0"/>
          </a:p>
        </p:txBody>
      </p:sp>
      <p:pic>
        <p:nvPicPr>
          <p:cNvPr id="3" name="Picture 2"/>
          <p:cNvPicPr>
            <a:picLocks noChangeAspect="1"/>
          </p:cNvPicPr>
          <p:nvPr/>
        </p:nvPicPr>
        <p:blipFill>
          <a:blip r:embed="rId2"/>
          <a:stretch>
            <a:fillRect/>
          </a:stretch>
        </p:blipFill>
        <p:spPr>
          <a:xfrm>
            <a:off x="339212" y="1155234"/>
            <a:ext cx="4262285" cy="315650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stretch>
            <a:fillRect/>
          </a:stretch>
        </p:blipFill>
        <p:spPr>
          <a:xfrm>
            <a:off x="5358579" y="319492"/>
            <a:ext cx="3463913" cy="3040136"/>
          </a:xfrm>
          <a:prstGeom prst="rect">
            <a:avLst/>
          </a:prstGeom>
          <a:ln>
            <a:noFill/>
          </a:ln>
          <a:effectLst>
            <a:outerShdw blurRad="292100" dist="139700" dir="2700000" algn="tl" rotWithShape="0">
              <a:srgbClr val="333333">
                <a:alpha val="65000"/>
              </a:srgbClr>
            </a:outerShdw>
          </a:effectLst>
        </p:spPr>
      </p:pic>
      <p:sp>
        <p:nvSpPr>
          <p:cNvPr id="7" name="Right Arrow 6"/>
          <p:cNvSpPr/>
          <p:nvPr/>
        </p:nvSpPr>
        <p:spPr>
          <a:xfrm rot="18675889">
            <a:off x="3988013" y="2058256"/>
            <a:ext cx="2908553" cy="106358"/>
          </a:xfrm>
          <a:prstGeom prst="rightArrow">
            <a:avLst/>
          </a:prstGeom>
          <a:solidFill>
            <a:srgbClr val="50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50B2C3"/>
              </a:solidFill>
            </a:endParaRPr>
          </a:p>
        </p:txBody>
      </p:sp>
      <p:sp>
        <p:nvSpPr>
          <p:cNvPr id="9" name="Rounded Rectangular Callout 8"/>
          <p:cNvSpPr/>
          <p:nvPr/>
        </p:nvSpPr>
        <p:spPr>
          <a:xfrm>
            <a:off x="5516913" y="3236910"/>
            <a:ext cx="3487483" cy="1720610"/>
          </a:xfrm>
          <a:prstGeom prst="wedgeRoundRectCallout">
            <a:avLst>
              <a:gd name="adj1" fmla="val -75280"/>
              <a:gd name="adj2" fmla="val -39905"/>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b="1" dirty="0">
                <a:solidFill>
                  <a:schemeClr val="bg1"/>
                </a:solidFill>
              </a:rPr>
              <a:t>Project Planner </a:t>
            </a:r>
            <a:r>
              <a:rPr lang="en-GB" sz="1400" dirty="0">
                <a:solidFill>
                  <a:schemeClr val="bg1"/>
                </a:solidFill>
              </a:rPr>
              <a:t>walks through the research process from start to finish in logical steps.</a:t>
            </a:r>
          </a:p>
          <a:p>
            <a:r>
              <a:rPr lang="en-GB" sz="1400" dirty="0">
                <a:solidFill>
                  <a:schemeClr val="bg1"/>
                </a:solidFill>
              </a:rPr>
              <a:t>This enables you to dip in and out, or work through step-by-step, with each section broken down into manageable questions.</a:t>
            </a:r>
          </a:p>
        </p:txBody>
      </p:sp>
    </p:spTree>
    <p:extLst>
      <p:ext uri="{BB962C8B-B14F-4D97-AF65-F5344CB8AC3E}">
        <p14:creationId xmlns:p14="http://schemas.microsoft.com/office/powerpoint/2010/main" val="18181712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7483" y="2026913"/>
            <a:ext cx="8240822" cy="1102519"/>
          </a:xfrm>
        </p:spPr>
        <p:txBody>
          <a:bodyPr/>
          <a:lstStyle/>
          <a:p>
            <a:r>
              <a:rPr lang="en-US" sz="4400" b="1" dirty="0"/>
              <a:t>Do you have any questions?</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spTree>
    <p:extLst>
      <p:ext uri="{BB962C8B-B14F-4D97-AF65-F5344CB8AC3E}">
        <p14:creationId xmlns:p14="http://schemas.microsoft.com/office/powerpoint/2010/main" val="6019064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7483" y="2026913"/>
            <a:ext cx="8240822" cy="1102519"/>
          </a:xfrm>
        </p:spPr>
        <p:txBody>
          <a:bodyPr/>
          <a:lstStyle/>
          <a:p>
            <a:r>
              <a:rPr lang="en-US" sz="4400" b="1" dirty="0"/>
              <a:t>Thank you for listening!</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spTree>
    <p:extLst>
      <p:ext uri="{BB962C8B-B14F-4D97-AF65-F5344CB8AC3E}">
        <p14:creationId xmlns:p14="http://schemas.microsoft.com/office/powerpoint/2010/main" val="484666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Discussion Questions</a:t>
            </a:r>
            <a:endParaRPr lang="en-US" dirty="0"/>
          </a:p>
        </p:txBody>
      </p:sp>
      <p:sp>
        <p:nvSpPr>
          <p:cNvPr id="5" name="Content Placeholder 4"/>
          <p:cNvSpPr>
            <a:spLocks noGrp="1"/>
          </p:cNvSpPr>
          <p:nvPr>
            <p:ph idx="1"/>
          </p:nvPr>
        </p:nvSpPr>
        <p:spPr>
          <a:xfrm>
            <a:off x="457200" y="1437624"/>
            <a:ext cx="8229600" cy="3462443"/>
          </a:xfrm>
        </p:spPr>
        <p:txBody>
          <a:bodyPr>
            <a:normAutofit/>
          </a:bodyPr>
          <a:lstStyle/>
          <a:p>
            <a:r>
              <a:rPr lang="en-GB" sz="2600" dirty="0">
                <a:solidFill>
                  <a:schemeClr val="tx1">
                    <a:lumMod val="50000"/>
                    <a:lumOff val="50000"/>
                  </a:schemeClr>
                </a:solidFill>
              </a:rPr>
              <a:t>What is your level of experience in using the </a:t>
            </a:r>
            <a:r>
              <a:rPr lang="en-GB" sz="2600" i="1" dirty="0">
                <a:solidFill>
                  <a:schemeClr val="tx1">
                    <a:lumMod val="50000"/>
                    <a:lumOff val="50000"/>
                  </a:schemeClr>
                </a:solidFill>
              </a:rPr>
              <a:t>SAGE Research Methods</a:t>
            </a:r>
            <a:r>
              <a:rPr lang="en-GB" sz="2600" dirty="0">
                <a:solidFill>
                  <a:schemeClr val="tx1">
                    <a:lumMod val="50000"/>
                    <a:lumOff val="50000"/>
                  </a:schemeClr>
                </a:solidFill>
              </a:rPr>
              <a:t> platform?</a:t>
            </a:r>
          </a:p>
          <a:p>
            <a:r>
              <a:rPr lang="en-GB" sz="2600" dirty="0">
                <a:solidFill>
                  <a:schemeClr val="tx1">
                    <a:lumMod val="50000"/>
                    <a:lumOff val="50000"/>
                  </a:schemeClr>
                </a:solidFill>
              </a:rPr>
              <a:t>What would you most like to gain from attending today?</a:t>
            </a:r>
          </a:p>
          <a:p>
            <a:r>
              <a:rPr lang="en-GB" sz="2600" dirty="0">
                <a:solidFill>
                  <a:schemeClr val="tx1">
                    <a:lumMod val="50000"/>
                    <a:lumOff val="50000"/>
                  </a:schemeClr>
                </a:solidFill>
              </a:rPr>
              <a:t>What is your biggest research methods</a:t>
            </a:r>
          </a:p>
          <a:p>
            <a:pPr marL="0" indent="0">
              <a:buNone/>
            </a:pPr>
            <a:r>
              <a:rPr lang="en-GB" sz="2600" dirty="0">
                <a:solidFill>
                  <a:schemeClr val="tx1">
                    <a:lumMod val="50000"/>
                    <a:lumOff val="50000"/>
                  </a:schemeClr>
                </a:solidFill>
              </a:rPr>
              <a:t>    challenge, in terms of your own teaching</a:t>
            </a:r>
          </a:p>
          <a:p>
            <a:pPr marL="0" indent="0">
              <a:buNone/>
            </a:pPr>
            <a:r>
              <a:rPr lang="en-GB" sz="2600" dirty="0">
                <a:solidFill>
                  <a:schemeClr val="tx1">
                    <a:lumMod val="50000"/>
                    <a:lumOff val="50000"/>
                  </a:schemeClr>
                </a:solidFill>
              </a:rPr>
              <a:t>    or learning?</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Tree>
    <p:extLst>
      <p:ext uri="{BB962C8B-B14F-4D97-AF65-F5344CB8AC3E}">
        <p14:creationId xmlns:p14="http://schemas.microsoft.com/office/powerpoint/2010/main" val="70459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546" y="1840100"/>
            <a:ext cx="8240822" cy="1102519"/>
          </a:xfrm>
        </p:spPr>
        <p:txBody>
          <a:bodyPr/>
          <a:lstStyle/>
          <a:p>
            <a:r>
              <a:rPr lang="en-US" b="1" dirty="0"/>
              <a:t>Introduction to the platform</a:t>
            </a:r>
          </a:p>
        </p:txBody>
      </p:sp>
      <p:sp>
        <p:nvSpPr>
          <p:cNvPr id="3" name="Subtitle 2"/>
          <p:cNvSpPr>
            <a:spLocks noGrp="1"/>
          </p:cNvSpPr>
          <p:nvPr>
            <p:ph type="subTitle" idx="1"/>
          </p:nvPr>
        </p:nvSpPr>
        <p:spPr>
          <a:xfrm>
            <a:off x="1371600" y="2802683"/>
            <a:ext cx="7772400" cy="1314450"/>
          </a:xfrm>
        </p:spPr>
        <p:txBody>
          <a:bodyPr/>
          <a:lstStyle/>
          <a:p>
            <a:r>
              <a:rPr lang="en-US" dirty="0"/>
              <a:t>What is it? What’s in it? Who is it for?</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spTree>
    <p:extLst>
      <p:ext uri="{BB962C8B-B14F-4D97-AF65-F5344CB8AC3E}">
        <p14:creationId xmlns:p14="http://schemas.microsoft.com/office/powerpoint/2010/main" val="3401515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1336" y="383459"/>
            <a:ext cx="8472948" cy="4409768"/>
          </a:xfrm>
          <a:solidFill>
            <a:srgbClr val="50B2C3"/>
          </a:solidFill>
        </p:spPr>
        <p:txBody>
          <a:bodyPr>
            <a:noAutofit/>
          </a:bodyPr>
          <a:lstStyle/>
          <a:p>
            <a:r>
              <a:rPr lang="en-US" sz="2300" b="1" i="1" dirty="0"/>
              <a:t>SAGE Research Methods </a:t>
            </a:r>
            <a:r>
              <a:rPr lang="en-US" sz="2300" dirty="0"/>
              <a:t>is a database containing over 5,000 resources, dedicated to the subject area of Research Methods. It supports all stages of the research process from: </a:t>
            </a:r>
            <a:r>
              <a:rPr lang="en-GB" sz="2300" b="1" dirty="0"/>
              <a:t>writing a research question, conducting a literature review, choosing the best research methods, analysing data, </a:t>
            </a:r>
            <a:r>
              <a:rPr lang="en-GB" sz="2300" dirty="0"/>
              <a:t>to</a:t>
            </a:r>
            <a:r>
              <a:rPr lang="en-GB" sz="2300" b="1" dirty="0"/>
              <a:t> writing up </a:t>
            </a:r>
            <a:r>
              <a:rPr lang="en-GB" sz="2300" dirty="0"/>
              <a:t>your results and thinking about publication.</a:t>
            </a:r>
          </a:p>
          <a:p>
            <a:pPr algn="ctr"/>
            <a:endParaRPr lang="en-GB" sz="2300" dirty="0"/>
          </a:p>
          <a:p>
            <a:pPr algn="ctr"/>
            <a:r>
              <a:rPr lang="en-GB" sz="2300" dirty="0"/>
              <a:t>You can access the platform at:</a:t>
            </a:r>
          </a:p>
          <a:p>
            <a:pPr algn="ctr"/>
            <a:r>
              <a:rPr lang="en-GB" sz="2000" b="1" u="sng" dirty="0"/>
              <a:t>http://methods.sagepub.com/</a:t>
            </a:r>
            <a:endParaRPr lang="en-GB" sz="2000" b="1" dirty="0"/>
          </a:p>
        </p:txBody>
      </p:sp>
      <p:sp>
        <p:nvSpPr>
          <p:cNvPr id="3" name="Rectangle 2">
            <a:hlinkClick r:id="rId2"/>
          </p:cNvPr>
          <p:cNvSpPr/>
          <p:nvPr/>
        </p:nvSpPr>
        <p:spPr>
          <a:xfrm>
            <a:off x="2687359" y="4097350"/>
            <a:ext cx="3811163" cy="460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96784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What’s in it?</a:t>
            </a:r>
            <a:endParaRPr lang="en-US" dirty="0"/>
          </a:p>
        </p:txBody>
      </p:sp>
      <p:sp>
        <p:nvSpPr>
          <p:cNvPr id="5" name="Content Placeholder 4"/>
          <p:cNvSpPr>
            <a:spLocks noGrp="1"/>
          </p:cNvSpPr>
          <p:nvPr>
            <p:ph idx="1"/>
          </p:nvPr>
        </p:nvSpPr>
        <p:spPr>
          <a:xfrm>
            <a:off x="457200" y="1221600"/>
            <a:ext cx="8229600" cy="2603524"/>
          </a:xfrm>
        </p:spPr>
        <p:txBody>
          <a:bodyPr>
            <a:normAutofit/>
          </a:bodyPr>
          <a:lstStyle/>
          <a:p>
            <a:r>
              <a:rPr lang="en-US" dirty="0">
                <a:solidFill>
                  <a:schemeClr val="tx1">
                    <a:lumMod val="50000"/>
                    <a:lumOff val="50000"/>
                  </a:schemeClr>
                </a:solidFill>
              </a:rPr>
              <a:t>The content you can access through </a:t>
            </a:r>
            <a:r>
              <a:rPr lang="en-US" i="1" dirty="0">
                <a:solidFill>
                  <a:schemeClr val="tx1">
                    <a:lumMod val="50000"/>
                    <a:lumOff val="50000"/>
                  </a:schemeClr>
                </a:solidFill>
              </a:rPr>
              <a:t>SAGE Research Methods</a:t>
            </a:r>
            <a:r>
              <a:rPr lang="en-US" dirty="0">
                <a:solidFill>
                  <a:schemeClr val="tx1">
                    <a:lumMod val="50000"/>
                    <a:lumOff val="50000"/>
                  </a:schemeClr>
                </a:solidFill>
              </a:rPr>
              <a:t> will depend on the subscription at your library</a:t>
            </a:r>
          </a:p>
          <a:p>
            <a:r>
              <a:rPr lang="en-US" dirty="0">
                <a:solidFill>
                  <a:schemeClr val="tx1">
                    <a:lumMod val="50000"/>
                    <a:lumOff val="50000"/>
                  </a:schemeClr>
                </a:solidFill>
              </a:rPr>
              <a:t>It’s possible your library does not subscribe to all of our content</a:t>
            </a:r>
          </a:p>
          <a:p>
            <a:r>
              <a:rPr lang="en-GB" dirty="0">
                <a:solidFill>
                  <a:schemeClr val="tx1">
                    <a:lumMod val="50000"/>
                    <a:lumOff val="50000"/>
                  </a:schemeClr>
                </a:solidFill>
              </a:rPr>
              <a:t>If you do not have access to particular content, you will see the following icon next to the resource:</a:t>
            </a:r>
          </a:p>
          <a:p>
            <a:endParaRPr lang="en-US" dirty="0">
              <a:solidFill>
                <a:schemeClr val="tx1"/>
              </a:solidFill>
            </a:endParaRPr>
          </a:p>
        </p:txBody>
      </p:sp>
      <p:pic>
        <p:nvPicPr>
          <p:cNvPr id="6" name="Picture 5" descr="C:\Users\CTurner\Desktop\Design assets and materials\Padlock.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7539" y="3245771"/>
            <a:ext cx="406563" cy="390889"/>
          </a:xfrm>
          <a:prstGeom prst="rect">
            <a:avLst/>
          </a:prstGeom>
          <a:noFill/>
          <a:ln>
            <a:noFill/>
          </a:ln>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
        <p:nvSpPr>
          <p:cNvPr id="9" name="TextBox 8"/>
          <p:cNvSpPr txBox="1"/>
          <p:nvPr/>
        </p:nvSpPr>
        <p:spPr>
          <a:xfrm>
            <a:off x="457200" y="3706461"/>
            <a:ext cx="6731819"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tx1">
                    <a:lumMod val="50000"/>
                    <a:lumOff val="50000"/>
                  </a:schemeClr>
                </a:solidFill>
              </a:rPr>
              <a:t>If you aren’t sure which content your institution subscribes to, please check with your library staff</a:t>
            </a:r>
          </a:p>
        </p:txBody>
      </p:sp>
    </p:spTree>
    <p:extLst>
      <p:ext uri="{BB962C8B-B14F-4D97-AF65-F5344CB8AC3E}">
        <p14:creationId xmlns:p14="http://schemas.microsoft.com/office/powerpoint/2010/main" val="3895879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hevron 6"/>
          <p:cNvSpPr/>
          <p:nvPr/>
        </p:nvSpPr>
        <p:spPr>
          <a:xfrm>
            <a:off x="363788" y="347002"/>
            <a:ext cx="511277" cy="459866"/>
          </a:xfrm>
          <a:prstGeom prst="chevron">
            <a:avLst/>
          </a:prstGeom>
          <a:solidFill>
            <a:srgbClr val="50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Chevron 7"/>
          <p:cNvSpPr/>
          <p:nvPr/>
        </p:nvSpPr>
        <p:spPr>
          <a:xfrm>
            <a:off x="375590" y="977312"/>
            <a:ext cx="511277" cy="459866"/>
          </a:xfrm>
          <a:prstGeom prst="chevron">
            <a:avLst/>
          </a:prstGeom>
          <a:solidFill>
            <a:srgbClr val="50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Chevron 8"/>
          <p:cNvSpPr/>
          <p:nvPr/>
        </p:nvSpPr>
        <p:spPr>
          <a:xfrm>
            <a:off x="363790" y="1608697"/>
            <a:ext cx="511277" cy="459866"/>
          </a:xfrm>
          <a:prstGeom prst="chevron">
            <a:avLst/>
          </a:prstGeom>
          <a:solidFill>
            <a:srgbClr val="50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Chevron 9"/>
          <p:cNvSpPr/>
          <p:nvPr/>
        </p:nvSpPr>
        <p:spPr>
          <a:xfrm>
            <a:off x="363790" y="2240082"/>
            <a:ext cx="511277" cy="459866"/>
          </a:xfrm>
          <a:prstGeom prst="chevron">
            <a:avLst/>
          </a:prstGeom>
          <a:solidFill>
            <a:srgbClr val="50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Chevron 10"/>
          <p:cNvSpPr/>
          <p:nvPr/>
        </p:nvSpPr>
        <p:spPr>
          <a:xfrm>
            <a:off x="363790" y="2871428"/>
            <a:ext cx="511277" cy="459866"/>
          </a:xfrm>
          <a:prstGeom prst="chevron">
            <a:avLst/>
          </a:prstGeom>
          <a:solidFill>
            <a:srgbClr val="50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Chevron 11"/>
          <p:cNvSpPr/>
          <p:nvPr/>
        </p:nvSpPr>
        <p:spPr>
          <a:xfrm>
            <a:off x="363790" y="3497219"/>
            <a:ext cx="511277" cy="459866"/>
          </a:xfrm>
          <a:prstGeom prst="chevron">
            <a:avLst/>
          </a:prstGeom>
          <a:solidFill>
            <a:srgbClr val="50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Chevron 12"/>
          <p:cNvSpPr/>
          <p:nvPr/>
        </p:nvSpPr>
        <p:spPr>
          <a:xfrm>
            <a:off x="363790" y="4128478"/>
            <a:ext cx="511277" cy="459866"/>
          </a:xfrm>
          <a:prstGeom prst="chevron">
            <a:avLst/>
          </a:prstGeom>
          <a:solidFill>
            <a:srgbClr val="50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p:cNvSpPr txBox="1"/>
          <p:nvPr/>
        </p:nvSpPr>
        <p:spPr>
          <a:xfrm>
            <a:off x="1051532" y="388679"/>
            <a:ext cx="719191" cy="369332"/>
          </a:xfrm>
          <a:prstGeom prst="rect">
            <a:avLst/>
          </a:prstGeom>
          <a:noFill/>
        </p:spPr>
        <p:txBody>
          <a:bodyPr wrap="square" rtlCol="0">
            <a:spAutoFit/>
          </a:bodyPr>
          <a:lstStyle/>
          <a:p>
            <a:r>
              <a:rPr lang="en-GB" b="1" dirty="0">
                <a:solidFill>
                  <a:schemeClr val="tx1">
                    <a:lumMod val="50000"/>
                    <a:lumOff val="50000"/>
                  </a:schemeClr>
                </a:solidFill>
              </a:rPr>
              <a:t>2011</a:t>
            </a:r>
          </a:p>
        </p:txBody>
      </p:sp>
      <p:sp>
        <p:nvSpPr>
          <p:cNvPr id="16" name="Rectangle 15"/>
          <p:cNvSpPr/>
          <p:nvPr/>
        </p:nvSpPr>
        <p:spPr>
          <a:xfrm>
            <a:off x="1056452" y="1022579"/>
            <a:ext cx="697627" cy="369332"/>
          </a:xfrm>
          <a:prstGeom prst="rect">
            <a:avLst/>
          </a:prstGeom>
        </p:spPr>
        <p:txBody>
          <a:bodyPr wrap="none">
            <a:spAutoFit/>
          </a:bodyPr>
          <a:lstStyle/>
          <a:p>
            <a:r>
              <a:rPr lang="en-GB" b="1" dirty="0">
                <a:solidFill>
                  <a:schemeClr val="tx1">
                    <a:lumMod val="50000"/>
                    <a:lumOff val="50000"/>
                  </a:schemeClr>
                </a:solidFill>
              </a:rPr>
              <a:t>2014</a:t>
            </a:r>
          </a:p>
        </p:txBody>
      </p:sp>
      <p:sp>
        <p:nvSpPr>
          <p:cNvPr id="17" name="Rectangle 16"/>
          <p:cNvSpPr/>
          <p:nvPr/>
        </p:nvSpPr>
        <p:spPr>
          <a:xfrm>
            <a:off x="1054196" y="1653964"/>
            <a:ext cx="697627" cy="369332"/>
          </a:xfrm>
          <a:prstGeom prst="rect">
            <a:avLst/>
          </a:prstGeom>
        </p:spPr>
        <p:txBody>
          <a:bodyPr wrap="none">
            <a:spAutoFit/>
          </a:bodyPr>
          <a:lstStyle/>
          <a:p>
            <a:r>
              <a:rPr lang="en-GB" b="1" dirty="0">
                <a:solidFill>
                  <a:schemeClr val="tx1">
                    <a:lumMod val="50000"/>
                    <a:lumOff val="50000"/>
                  </a:schemeClr>
                </a:solidFill>
              </a:rPr>
              <a:t>2015</a:t>
            </a:r>
          </a:p>
        </p:txBody>
      </p:sp>
      <p:sp>
        <p:nvSpPr>
          <p:cNvPr id="18" name="Rectangle 17"/>
          <p:cNvSpPr/>
          <p:nvPr/>
        </p:nvSpPr>
        <p:spPr>
          <a:xfrm>
            <a:off x="1062315" y="2288170"/>
            <a:ext cx="697627" cy="369332"/>
          </a:xfrm>
          <a:prstGeom prst="rect">
            <a:avLst/>
          </a:prstGeom>
        </p:spPr>
        <p:txBody>
          <a:bodyPr wrap="none">
            <a:spAutoFit/>
          </a:bodyPr>
          <a:lstStyle/>
          <a:p>
            <a:r>
              <a:rPr lang="en-GB" b="1" dirty="0">
                <a:solidFill>
                  <a:schemeClr val="tx1">
                    <a:lumMod val="50000"/>
                    <a:lumOff val="50000"/>
                  </a:schemeClr>
                </a:solidFill>
              </a:rPr>
              <a:t>2016</a:t>
            </a:r>
          </a:p>
        </p:txBody>
      </p:sp>
      <p:sp>
        <p:nvSpPr>
          <p:cNvPr id="19" name="Rectangle 18"/>
          <p:cNvSpPr/>
          <p:nvPr/>
        </p:nvSpPr>
        <p:spPr>
          <a:xfrm>
            <a:off x="1056452" y="2916695"/>
            <a:ext cx="697627" cy="369332"/>
          </a:xfrm>
          <a:prstGeom prst="rect">
            <a:avLst/>
          </a:prstGeom>
        </p:spPr>
        <p:txBody>
          <a:bodyPr wrap="none">
            <a:spAutoFit/>
          </a:bodyPr>
          <a:lstStyle/>
          <a:p>
            <a:r>
              <a:rPr lang="en-GB" b="1" dirty="0">
                <a:solidFill>
                  <a:schemeClr val="tx1">
                    <a:lumMod val="50000"/>
                    <a:lumOff val="50000"/>
                  </a:schemeClr>
                </a:solidFill>
              </a:rPr>
              <a:t>2017</a:t>
            </a:r>
          </a:p>
        </p:txBody>
      </p:sp>
      <p:sp>
        <p:nvSpPr>
          <p:cNvPr id="20" name="Rectangle 19"/>
          <p:cNvSpPr/>
          <p:nvPr/>
        </p:nvSpPr>
        <p:spPr>
          <a:xfrm>
            <a:off x="1056453" y="3542486"/>
            <a:ext cx="697627" cy="369332"/>
          </a:xfrm>
          <a:prstGeom prst="rect">
            <a:avLst/>
          </a:prstGeom>
        </p:spPr>
        <p:txBody>
          <a:bodyPr wrap="none">
            <a:spAutoFit/>
          </a:bodyPr>
          <a:lstStyle/>
          <a:p>
            <a:r>
              <a:rPr lang="en-GB" b="1" dirty="0">
                <a:solidFill>
                  <a:schemeClr val="tx1">
                    <a:lumMod val="50000"/>
                    <a:lumOff val="50000"/>
                  </a:schemeClr>
                </a:solidFill>
              </a:rPr>
              <a:t>2018</a:t>
            </a:r>
          </a:p>
        </p:txBody>
      </p:sp>
      <p:sp>
        <p:nvSpPr>
          <p:cNvPr id="21" name="Rectangle 20"/>
          <p:cNvSpPr/>
          <p:nvPr/>
        </p:nvSpPr>
        <p:spPr>
          <a:xfrm>
            <a:off x="1062315" y="4173745"/>
            <a:ext cx="697627" cy="369332"/>
          </a:xfrm>
          <a:prstGeom prst="rect">
            <a:avLst/>
          </a:prstGeom>
        </p:spPr>
        <p:txBody>
          <a:bodyPr wrap="none">
            <a:spAutoFit/>
          </a:bodyPr>
          <a:lstStyle/>
          <a:p>
            <a:r>
              <a:rPr lang="en-GB" b="1" dirty="0">
                <a:solidFill>
                  <a:schemeClr val="tx1">
                    <a:lumMod val="50000"/>
                    <a:lumOff val="50000"/>
                  </a:schemeClr>
                </a:solidFill>
              </a:rPr>
              <a:t>2019</a:t>
            </a:r>
          </a:p>
        </p:txBody>
      </p:sp>
      <p:sp>
        <p:nvSpPr>
          <p:cNvPr id="25" name="TextBox 24"/>
          <p:cNvSpPr txBox="1"/>
          <p:nvPr/>
        </p:nvSpPr>
        <p:spPr>
          <a:xfrm>
            <a:off x="1905273" y="1668401"/>
            <a:ext cx="5264588" cy="338554"/>
          </a:xfrm>
          <a:prstGeom prst="rect">
            <a:avLst/>
          </a:prstGeom>
          <a:noFill/>
        </p:spPr>
        <p:txBody>
          <a:bodyPr wrap="square" rtlCol="0">
            <a:spAutoFit/>
          </a:bodyPr>
          <a:lstStyle/>
          <a:p>
            <a:r>
              <a:rPr lang="en-US" sz="1600" i="1" dirty="0">
                <a:solidFill>
                  <a:schemeClr val="tx1">
                    <a:lumMod val="50000"/>
                    <a:lumOff val="50000"/>
                  </a:schemeClr>
                </a:solidFill>
              </a:rPr>
              <a:t>SAGE Research Methods Datasets 1 </a:t>
            </a:r>
            <a:r>
              <a:rPr lang="en-US" sz="1600" dirty="0">
                <a:solidFill>
                  <a:schemeClr val="tx1">
                    <a:lumMod val="50000"/>
                    <a:lumOff val="50000"/>
                  </a:schemeClr>
                </a:solidFill>
              </a:rPr>
              <a:t>added.</a:t>
            </a:r>
            <a:r>
              <a:rPr lang="en-GB" sz="1600" dirty="0">
                <a:solidFill>
                  <a:schemeClr val="tx1">
                    <a:lumMod val="50000"/>
                    <a:lumOff val="50000"/>
                  </a:schemeClr>
                </a:solidFill>
              </a:rPr>
              <a:t> </a:t>
            </a:r>
          </a:p>
        </p:txBody>
      </p:sp>
      <p:sp>
        <p:nvSpPr>
          <p:cNvPr id="26" name="TextBox 25"/>
          <p:cNvSpPr txBox="1"/>
          <p:nvPr/>
        </p:nvSpPr>
        <p:spPr>
          <a:xfrm>
            <a:off x="1905273" y="2298335"/>
            <a:ext cx="5281711" cy="338554"/>
          </a:xfrm>
          <a:prstGeom prst="rect">
            <a:avLst/>
          </a:prstGeom>
          <a:noFill/>
        </p:spPr>
        <p:txBody>
          <a:bodyPr wrap="square" rtlCol="0">
            <a:spAutoFit/>
          </a:bodyPr>
          <a:lstStyle/>
          <a:p>
            <a:pPr lvl="0"/>
            <a:r>
              <a:rPr lang="en-US" sz="1600" i="1" dirty="0">
                <a:solidFill>
                  <a:schemeClr val="tx1">
                    <a:lumMod val="50000"/>
                    <a:lumOff val="50000"/>
                  </a:schemeClr>
                </a:solidFill>
              </a:rPr>
              <a:t>SAGE Research Methods Video </a:t>
            </a:r>
            <a:r>
              <a:rPr lang="en-US" sz="1600" dirty="0">
                <a:solidFill>
                  <a:schemeClr val="tx1">
                    <a:lumMod val="50000"/>
                    <a:lumOff val="50000"/>
                  </a:schemeClr>
                </a:solidFill>
              </a:rPr>
              <a:t>added.</a:t>
            </a:r>
          </a:p>
        </p:txBody>
      </p:sp>
      <p:sp>
        <p:nvSpPr>
          <p:cNvPr id="27" name="TextBox 26"/>
          <p:cNvSpPr txBox="1"/>
          <p:nvPr/>
        </p:nvSpPr>
        <p:spPr>
          <a:xfrm>
            <a:off x="1905273" y="2927325"/>
            <a:ext cx="5264588" cy="338554"/>
          </a:xfrm>
          <a:prstGeom prst="rect">
            <a:avLst/>
          </a:prstGeom>
          <a:noFill/>
        </p:spPr>
        <p:txBody>
          <a:bodyPr wrap="square" rtlCol="0">
            <a:spAutoFit/>
          </a:bodyPr>
          <a:lstStyle/>
          <a:p>
            <a:r>
              <a:rPr lang="en-US" sz="1600" i="1" dirty="0">
                <a:solidFill>
                  <a:schemeClr val="tx1">
                    <a:lumMod val="50000"/>
                    <a:lumOff val="50000"/>
                  </a:schemeClr>
                </a:solidFill>
              </a:rPr>
              <a:t>Project Planner </a:t>
            </a:r>
            <a:r>
              <a:rPr lang="en-US" sz="1600" dirty="0">
                <a:solidFill>
                  <a:schemeClr val="tx1">
                    <a:lumMod val="50000"/>
                    <a:lumOff val="50000"/>
                  </a:schemeClr>
                </a:solidFill>
              </a:rPr>
              <a:t>tool added.</a:t>
            </a:r>
          </a:p>
        </p:txBody>
      </p:sp>
      <p:sp>
        <p:nvSpPr>
          <p:cNvPr id="29" name="TextBox 28"/>
          <p:cNvSpPr txBox="1"/>
          <p:nvPr/>
        </p:nvSpPr>
        <p:spPr>
          <a:xfrm>
            <a:off x="1905273" y="4070258"/>
            <a:ext cx="5876091" cy="584775"/>
          </a:xfrm>
          <a:prstGeom prst="rect">
            <a:avLst/>
          </a:prstGeom>
          <a:noFill/>
        </p:spPr>
        <p:txBody>
          <a:bodyPr wrap="square" rtlCol="0">
            <a:spAutoFit/>
          </a:bodyPr>
          <a:lstStyle/>
          <a:p>
            <a:r>
              <a:rPr lang="en-US" sz="1600" i="1" dirty="0">
                <a:solidFill>
                  <a:schemeClr val="tx1">
                    <a:lumMod val="50000"/>
                    <a:lumOff val="50000"/>
                  </a:schemeClr>
                </a:solidFill>
              </a:rPr>
              <a:t>SAGE Research Methods Video: Data Science, Big Data Analytics, and Digital Methods</a:t>
            </a:r>
            <a:r>
              <a:rPr lang="en-US" sz="1600" dirty="0">
                <a:solidFill>
                  <a:schemeClr val="tx1">
                    <a:lumMod val="50000"/>
                    <a:lumOff val="50000"/>
                  </a:schemeClr>
                </a:solidFill>
              </a:rPr>
              <a:t>, </a:t>
            </a:r>
            <a:r>
              <a:rPr lang="en-US" sz="1600" i="1" dirty="0">
                <a:solidFill>
                  <a:schemeClr val="tx1">
                    <a:lumMod val="50000"/>
                    <a:lumOff val="50000"/>
                  </a:schemeClr>
                </a:solidFill>
              </a:rPr>
              <a:t>Cases 2</a:t>
            </a:r>
            <a:r>
              <a:rPr lang="en-US" sz="1600" dirty="0">
                <a:solidFill>
                  <a:schemeClr val="tx1">
                    <a:lumMod val="50000"/>
                    <a:lumOff val="50000"/>
                  </a:schemeClr>
                </a:solidFill>
              </a:rPr>
              <a:t> and </a:t>
            </a:r>
            <a:r>
              <a:rPr lang="en-US" sz="1600" i="1" dirty="0">
                <a:solidFill>
                  <a:schemeClr val="tx1">
                    <a:lumMod val="50000"/>
                    <a:lumOff val="50000"/>
                  </a:schemeClr>
                </a:solidFill>
              </a:rPr>
              <a:t>Datasets 2</a:t>
            </a:r>
            <a:r>
              <a:rPr lang="en-US" sz="1600" dirty="0">
                <a:solidFill>
                  <a:schemeClr val="tx1">
                    <a:lumMod val="50000"/>
                    <a:lumOff val="50000"/>
                  </a:schemeClr>
                </a:solidFill>
              </a:rPr>
              <a:t> added.</a:t>
            </a:r>
            <a:r>
              <a:rPr lang="en-GB" sz="1600" dirty="0">
                <a:solidFill>
                  <a:schemeClr val="tx1">
                    <a:lumMod val="50000"/>
                    <a:lumOff val="50000"/>
                  </a:schemeClr>
                </a:solidFill>
              </a:rPr>
              <a:t> </a:t>
            </a:r>
          </a:p>
        </p:txBody>
      </p:sp>
      <p:sp>
        <p:nvSpPr>
          <p:cNvPr id="30" name="TextBox 29"/>
          <p:cNvSpPr txBox="1"/>
          <p:nvPr/>
        </p:nvSpPr>
        <p:spPr>
          <a:xfrm>
            <a:off x="1905273" y="3434764"/>
            <a:ext cx="5281713" cy="584775"/>
          </a:xfrm>
          <a:prstGeom prst="rect">
            <a:avLst/>
          </a:prstGeom>
          <a:noFill/>
        </p:spPr>
        <p:txBody>
          <a:bodyPr wrap="square" rtlCol="0">
            <a:spAutoFit/>
          </a:bodyPr>
          <a:lstStyle/>
          <a:p>
            <a:r>
              <a:rPr lang="en-US" sz="1600" i="1" dirty="0">
                <a:solidFill>
                  <a:schemeClr val="tx1">
                    <a:lumMod val="50000"/>
                    <a:lumOff val="50000"/>
                  </a:schemeClr>
                </a:solidFill>
              </a:rPr>
              <a:t>SAGE Research Methods Video: Practical Research and Academic Skills</a:t>
            </a:r>
            <a:r>
              <a:rPr lang="en-US" sz="1600" dirty="0">
                <a:solidFill>
                  <a:schemeClr val="tx1">
                    <a:lumMod val="50000"/>
                    <a:lumOff val="50000"/>
                  </a:schemeClr>
                </a:solidFill>
              </a:rPr>
              <a:t> added.</a:t>
            </a:r>
            <a:r>
              <a:rPr lang="en-GB" sz="1600" dirty="0">
                <a:solidFill>
                  <a:schemeClr val="tx1">
                    <a:lumMod val="50000"/>
                    <a:lumOff val="50000"/>
                  </a:schemeClr>
                </a:solidFill>
              </a:rPr>
              <a:t> </a:t>
            </a:r>
          </a:p>
        </p:txBody>
      </p:sp>
      <p:sp>
        <p:nvSpPr>
          <p:cNvPr id="35" name="TextBox 34"/>
          <p:cNvSpPr txBox="1"/>
          <p:nvPr/>
        </p:nvSpPr>
        <p:spPr>
          <a:xfrm>
            <a:off x="1905273" y="409477"/>
            <a:ext cx="5264588" cy="338554"/>
          </a:xfrm>
          <a:prstGeom prst="rect">
            <a:avLst/>
          </a:prstGeom>
          <a:noFill/>
        </p:spPr>
        <p:txBody>
          <a:bodyPr wrap="square" rtlCol="0">
            <a:spAutoFit/>
          </a:bodyPr>
          <a:lstStyle/>
          <a:p>
            <a:r>
              <a:rPr lang="en-US" sz="1600" i="1" dirty="0">
                <a:solidFill>
                  <a:schemeClr val="tx1">
                    <a:lumMod val="50000"/>
                    <a:lumOff val="50000"/>
                  </a:schemeClr>
                </a:solidFill>
              </a:rPr>
              <a:t>SAGE Research Methods </a:t>
            </a:r>
            <a:r>
              <a:rPr lang="en-US" sz="1600" dirty="0">
                <a:solidFill>
                  <a:schemeClr val="tx1">
                    <a:lumMod val="50000"/>
                    <a:lumOff val="50000"/>
                  </a:schemeClr>
                </a:solidFill>
              </a:rPr>
              <a:t>launched.</a:t>
            </a:r>
            <a:r>
              <a:rPr lang="en-GB" sz="1600" dirty="0">
                <a:solidFill>
                  <a:schemeClr val="tx1">
                    <a:lumMod val="50000"/>
                    <a:lumOff val="50000"/>
                  </a:schemeClr>
                </a:solidFill>
              </a:rPr>
              <a:t> </a:t>
            </a:r>
          </a:p>
        </p:txBody>
      </p:sp>
      <p:sp>
        <p:nvSpPr>
          <p:cNvPr id="36" name="TextBox 35"/>
          <p:cNvSpPr txBox="1"/>
          <p:nvPr/>
        </p:nvSpPr>
        <p:spPr>
          <a:xfrm>
            <a:off x="1922400" y="1034652"/>
            <a:ext cx="5281711" cy="338554"/>
          </a:xfrm>
          <a:prstGeom prst="rect">
            <a:avLst/>
          </a:prstGeom>
          <a:noFill/>
        </p:spPr>
        <p:txBody>
          <a:bodyPr wrap="square" rtlCol="0">
            <a:spAutoFit/>
          </a:bodyPr>
          <a:lstStyle/>
          <a:p>
            <a:pPr lvl="0"/>
            <a:r>
              <a:rPr lang="en-US" sz="1600" i="1" dirty="0">
                <a:solidFill>
                  <a:schemeClr val="tx1">
                    <a:lumMod val="50000"/>
                    <a:lumOff val="50000"/>
                  </a:schemeClr>
                </a:solidFill>
              </a:rPr>
              <a:t>SAGE Research Methods Cases 1 </a:t>
            </a:r>
            <a:r>
              <a:rPr lang="en-US" sz="1600" dirty="0">
                <a:solidFill>
                  <a:schemeClr val="tx1">
                    <a:lumMod val="50000"/>
                    <a:lumOff val="50000"/>
                  </a:schemeClr>
                </a:solidFill>
              </a:rPr>
              <a:t>added.</a:t>
            </a:r>
          </a:p>
        </p:txBody>
      </p:sp>
    </p:spTree>
    <p:extLst>
      <p:ext uri="{BB962C8B-B14F-4D97-AF65-F5344CB8AC3E}">
        <p14:creationId xmlns:p14="http://schemas.microsoft.com/office/powerpoint/2010/main" val="1280230724"/>
      </p:ext>
    </p:extLst>
  </p:cSld>
  <p:clrMapOvr>
    <a:masterClrMapping/>
  </p:clrMapOvr>
</p:sld>
</file>

<file path=ppt/theme/theme1.xml><?xml version="1.0" encoding="utf-8"?>
<a:theme xmlns:a="http://schemas.openxmlformats.org/drawingml/2006/main" name="New Master Slides widescreen">
  <a:themeElements>
    <a:clrScheme name="Training Services">
      <a:dk1>
        <a:srgbClr val="000000"/>
      </a:dk1>
      <a:lt1>
        <a:sysClr val="window" lastClr="FFFFFF"/>
      </a:lt1>
      <a:dk2>
        <a:srgbClr val="50B2C3"/>
      </a:dk2>
      <a:lt2>
        <a:srgbClr val="FFFFFF"/>
      </a:lt2>
      <a:accent1>
        <a:srgbClr val="3B89B8"/>
      </a:accent1>
      <a:accent2>
        <a:srgbClr val="003399"/>
      </a:accent2>
      <a:accent3>
        <a:srgbClr val="6C2480"/>
      </a:accent3>
      <a:accent4>
        <a:srgbClr val="EE648B"/>
      </a:accent4>
      <a:accent5>
        <a:srgbClr val="FFEB9C"/>
      </a:accent5>
      <a:accent6>
        <a:srgbClr val="53BCFF"/>
      </a:accent6>
      <a:hlink>
        <a:srgbClr val="50B2C3"/>
      </a:hlink>
      <a:folHlink>
        <a:srgbClr val="50B2C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60000"/>
            <a:lumOff val="4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 Master Slides widescreen.potx</Template>
  <TotalTime>8137</TotalTime>
  <Words>2383</Words>
  <Application>Microsoft Office PowerPoint</Application>
  <PresentationFormat>On-screen Show (16:9)</PresentationFormat>
  <Paragraphs>212</Paragraphs>
  <Slides>44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Wingdings</vt:lpstr>
      <vt:lpstr>New Master Slides widescreen</vt:lpstr>
      <vt:lpstr>PowerPoint Presentation</vt:lpstr>
      <vt:lpstr>SAGE Research Methods</vt:lpstr>
      <vt:lpstr>Session outline</vt:lpstr>
      <vt:lpstr>Session objectives</vt:lpstr>
      <vt:lpstr>Discussion Questions</vt:lpstr>
      <vt:lpstr>Introduction to the platform</vt:lpstr>
      <vt:lpstr>PowerPoint Presentation</vt:lpstr>
      <vt:lpstr>What’s in it?</vt:lpstr>
      <vt:lpstr>PowerPoint Presentation</vt:lpstr>
      <vt:lpstr>Content</vt:lpstr>
      <vt:lpstr>Who is it for?</vt:lpstr>
      <vt:lpstr>Getting started on the platform</vt:lpstr>
      <vt:lpstr>The SAGE Research Methods homepage methods.sagepub.com</vt:lpstr>
      <vt:lpstr>Using Browse options</vt:lpstr>
      <vt:lpstr>Using the Quick search</vt:lpstr>
      <vt:lpstr>Using the Advanced search</vt:lpstr>
      <vt:lpstr>Viewing your results</vt:lpstr>
      <vt:lpstr>Creating a Profile</vt:lpstr>
      <vt:lpstr>Creating a profile</vt:lpstr>
      <vt:lpstr>Saving searches</vt:lpstr>
      <vt:lpstr>Managing reading lists</vt:lpstr>
      <vt:lpstr>Reading Lists</vt:lpstr>
      <vt:lpstr>Managing your Profile</vt:lpstr>
      <vt:lpstr>Content types</vt:lpstr>
      <vt:lpstr>SAGE Research Methods Core</vt:lpstr>
      <vt:lpstr>Resource page</vt:lpstr>
      <vt:lpstr>PowerPoint Presentation</vt:lpstr>
      <vt:lpstr>SAGE Research Methods Cases</vt:lpstr>
      <vt:lpstr>PowerPoint Presentation</vt:lpstr>
      <vt:lpstr>SAGE Research Methods Datasets</vt:lpstr>
      <vt:lpstr>PowerPoint Presentation</vt:lpstr>
      <vt:lpstr>PowerPoint Presentation</vt:lpstr>
      <vt:lpstr>PowerPoint Presentation</vt:lpstr>
      <vt:lpstr>SAGE Research Methods Video</vt:lpstr>
      <vt:lpstr>SAGE Research Methods Video</vt:lpstr>
      <vt:lpstr>SAGE Research Methods Video</vt:lpstr>
      <vt:lpstr>Create video clips</vt:lpstr>
      <vt:lpstr>Research Tools</vt:lpstr>
      <vt:lpstr>Accessing the Research Tools</vt:lpstr>
      <vt:lpstr>Methods Map</vt:lpstr>
      <vt:lpstr>Methods Map</vt:lpstr>
      <vt:lpstr>Project Planner</vt:lpstr>
      <vt:lpstr>Do you have any questions?</vt:lpstr>
      <vt:lpstr>Thank you for listening!</vt:lpstr>
    </vt:vector>
  </TitlesOfParts>
  <Company>Sage Publications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we know</dc:title>
  <dc:creator>Martha Sedgwick</dc:creator>
  <cp:lastModifiedBy>Chloe Turner</cp:lastModifiedBy>
  <cp:revision>623</cp:revision>
  <dcterms:created xsi:type="dcterms:W3CDTF">2012-11-12T22:03:53Z</dcterms:created>
  <dcterms:modified xsi:type="dcterms:W3CDTF">2019-08-27T16:28:42Z</dcterms:modified>
</cp:coreProperties>
</file>