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2" r:id="rId6"/>
    <p:sldId id="264" r:id="rId7"/>
    <p:sldId id="266" r:id="rId8"/>
    <p:sldId id="268"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7" d="100"/>
          <a:sy n="77" d="100"/>
        </p:scale>
        <p:origin x="-1968"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128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00583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22957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6664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1637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59910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7F0D30-8C2D-9042-9269-2118667AFB12}"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8835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67F0D30-8C2D-9042-9269-2118667AFB12}"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4249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F0D30-8C2D-9042-9269-2118667AFB12}"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26118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12969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8499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0D30-8C2D-9042-9269-2118667AFB12}"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28956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Shot 2012-01-05 at 18.45.52.png"/>
          <p:cNvPicPr>
            <a:picLocks noChangeAspect="1"/>
          </p:cNvPicPr>
          <p:nvPr/>
        </p:nvPicPr>
        <p:blipFill>
          <a:blip r:embed="rId2">
            <a:alphaModFix amt="28000"/>
            <a:extLst>
              <a:ext uri="{28A0092B-C50C-407E-A947-70E740481C1C}">
                <a14:useLocalDpi xmlns:a14="http://schemas.microsoft.com/office/drawing/2010/main" xmlns="" val="0"/>
              </a:ext>
            </a:extLst>
          </a:blip>
          <a:srcRect l="-63253" r="-63253"/>
          <a:stretch>
            <a:fillRect/>
          </a:stretch>
        </p:blipFill>
        <p:spPr>
          <a:xfrm>
            <a:off x="457200" y="612775"/>
            <a:ext cx="8229600" cy="4525963"/>
          </a:xfrm>
          <a:prstGeom prst="rect">
            <a:avLst/>
          </a:prstGeom>
        </p:spPr>
      </p:pic>
      <p:sp>
        <p:nvSpPr>
          <p:cNvPr id="2" name="Title 1"/>
          <p:cNvSpPr>
            <a:spLocks noGrp="1"/>
          </p:cNvSpPr>
          <p:nvPr>
            <p:ph type="ctrTitle"/>
          </p:nvPr>
        </p:nvSpPr>
        <p:spPr/>
        <p:txBody>
          <a:bodyPr>
            <a:normAutofit fontScale="90000"/>
          </a:bodyPr>
          <a:lstStyle/>
          <a:p>
            <a:r>
              <a:rPr lang="en-GB" dirty="0"/>
              <a:t>A </a:t>
            </a:r>
            <a:r>
              <a:rPr lang="en-GB" dirty="0" smtClean="0"/>
              <a:t>Student’s </a:t>
            </a:r>
            <a:r>
              <a:rPr lang="en-GB" dirty="0"/>
              <a:t>Guide to</a:t>
            </a:r>
            <a:br>
              <a:rPr lang="en-GB" dirty="0"/>
            </a:br>
            <a:r>
              <a:rPr lang="en-GB" dirty="0"/>
              <a:t>Methodology</a:t>
            </a:r>
            <a:br>
              <a:rPr lang="en-GB" dirty="0"/>
            </a:br>
            <a:r>
              <a:rPr lang="en-GB" dirty="0"/>
              <a:t/>
            </a:r>
            <a:br>
              <a:rPr lang="en-GB" dirty="0"/>
            </a:br>
            <a:endParaRPr lang="en-US" dirty="0"/>
          </a:p>
        </p:txBody>
      </p:sp>
      <p:sp>
        <p:nvSpPr>
          <p:cNvPr id="3" name="Subtitle 2"/>
          <p:cNvSpPr>
            <a:spLocks noGrp="1"/>
          </p:cNvSpPr>
          <p:nvPr>
            <p:ph type="subTitle" idx="1"/>
          </p:nvPr>
        </p:nvSpPr>
        <p:spPr/>
        <p:txBody>
          <a:bodyPr>
            <a:normAutofit fontScale="55000" lnSpcReduction="20000"/>
          </a:bodyPr>
          <a:lstStyle/>
          <a:p>
            <a:r>
              <a:rPr lang="en-GB" dirty="0" smtClean="0"/>
              <a:t>Justifying Enquiry</a:t>
            </a:r>
          </a:p>
          <a:p>
            <a:endParaRPr lang="en-GB" dirty="0"/>
          </a:p>
          <a:p>
            <a:r>
              <a:rPr lang="en-GB" dirty="0" smtClean="0"/>
              <a:t>3</a:t>
            </a:r>
            <a:r>
              <a:rPr lang="en-GB" baseline="30000" dirty="0" smtClean="0"/>
              <a:t>rd</a:t>
            </a:r>
            <a:r>
              <a:rPr lang="en-GB" dirty="0" smtClean="0"/>
              <a:t> edition</a:t>
            </a:r>
          </a:p>
          <a:p>
            <a:endParaRPr lang="en-GB" dirty="0"/>
          </a:p>
          <a:p>
            <a:r>
              <a:rPr lang="en-GB" cap="small" dirty="0"/>
              <a:t>Peter Clough and</a:t>
            </a:r>
            <a:r>
              <a:rPr lang="en-GB" dirty="0" smtClean="0">
                <a:effectLst/>
              </a:rPr>
              <a:t> </a:t>
            </a:r>
            <a:r>
              <a:rPr lang="en-GB" cap="small" dirty="0"/>
              <a:t> </a:t>
            </a:r>
            <a:endParaRPr lang="en-GB" dirty="0"/>
          </a:p>
          <a:p>
            <a:r>
              <a:rPr lang="en-GB" cap="small" dirty="0"/>
              <a:t>Cathy Nutbrown</a:t>
            </a:r>
            <a:r>
              <a:rPr lang="en-GB" dirty="0" smtClean="0">
                <a:effectLst/>
              </a:rPr>
              <a:t> </a:t>
            </a:r>
            <a:endParaRPr lang="en-GB" dirty="0" smtClean="0"/>
          </a:p>
        </p:txBody>
      </p:sp>
    </p:spTree>
    <p:extLst>
      <p:ext uri="{BB962C8B-B14F-4D97-AF65-F5344CB8AC3E}">
        <p14:creationId xmlns:p14="http://schemas.microsoft.com/office/powerpoint/2010/main" xmlns="" val="305571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Radical questioning</a:t>
            </a:r>
            <a:r>
              <a:rPr lang="en-GB" b="1" dirty="0"/>
              <a:t> </a:t>
            </a: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b="1" i="1" dirty="0"/>
              <a:t>Radical questioning</a:t>
            </a:r>
            <a:r>
              <a:rPr lang="en-GB" b="1" dirty="0"/>
              <a:t> reveals not only gaps in knowledge but also why and how particular answers might be morally and politically necessitated.</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All researchers ask </a:t>
            </a:r>
            <a:r>
              <a:rPr lang="en-GB" b="1" dirty="0" smtClean="0"/>
              <a:t>questions</a:t>
            </a:r>
            <a:endParaRPr lang="en-US" b="1" dirty="0"/>
          </a:p>
        </p:txBody>
      </p:sp>
      <p:sp>
        <p:nvSpPr>
          <p:cNvPr id="3" name="Content Placeholder 2"/>
          <p:cNvSpPr>
            <a:spLocks noGrp="1"/>
          </p:cNvSpPr>
          <p:nvPr>
            <p:ph idx="1"/>
          </p:nvPr>
        </p:nvSpPr>
        <p:spPr>
          <a:solidFill>
            <a:srgbClr val="FFFFFF"/>
          </a:solidFill>
        </p:spPr>
        <p:txBody>
          <a:bodyPr>
            <a:noAutofit/>
          </a:bodyPr>
          <a:lstStyle/>
          <a:p>
            <a:pPr marL="0" indent="0">
              <a:buNone/>
            </a:pPr>
            <a:r>
              <a:rPr lang="en-GB" sz="2800" dirty="0"/>
              <a:t>Research methodology involves, </a:t>
            </a:r>
            <a:r>
              <a:rPr lang="en-GB" sz="2800" dirty="0" smtClean="0"/>
              <a:t>at </a:t>
            </a:r>
            <a:r>
              <a:rPr lang="en-GB" sz="2800" dirty="0"/>
              <a:t>a minimum, four kinds of questioning activity: personal questions, research questions and field questions all of which give rise to ethical questions.</a:t>
            </a:r>
          </a:p>
          <a:p>
            <a:pPr marL="0" indent="0">
              <a:buNone/>
            </a:pPr>
            <a:endParaRPr lang="en-GB" sz="2800" dirty="0"/>
          </a:p>
          <a:p>
            <a:pPr marL="400050" lvl="1" indent="0">
              <a:buNone/>
            </a:pPr>
            <a:r>
              <a:rPr lang="en-GB" sz="2400" b="1" i="1" dirty="0"/>
              <a:t>Personal questions</a:t>
            </a:r>
            <a:r>
              <a:rPr lang="en-GB" sz="2400" b="1" dirty="0"/>
              <a:t>.</a:t>
            </a:r>
            <a:r>
              <a:rPr lang="en-GB" sz="2400" dirty="0"/>
              <a:t> </a:t>
            </a:r>
            <a:endParaRPr lang="en-GB" sz="2400" dirty="0" smtClean="0"/>
          </a:p>
          <a:p>
            <a:pPr marL="400050" lvl="1" indent="0">
              <a:buNone/>
            </a:pPr>
            <a:r>
              <a:rPr lang="en-GB" sz="2400" b="1" i="1" dirty="0" smtClean="0"/>
              <a:t>Research </a:t>
            </a:r>
            <a:r>
              <a:rPr lang="en-GB" sz="2400" b="1" i="1" dirty="0"/>
              <a:t>questions</a:t>
            </a:r>
            <a:r>
              <a:rPr lang="en-GB" sz="2400" b="1" dirty="0"/>
              <a:t>.</a:t>
            </a:r>
            <a:r>
              <a:rPr lang="en-GB" sz="2400" dirty="0"/>
              <a:t> </a:t>
            </a:r>
          </a:p>
          <a:p>
            <a:pPr marL="400050" lvl="1" indent="0">
              <a:buNone/>
            </a:pPr>
            <a:r>
              <a:rPr lang="en-GB" sz="2400" b="1" i="1" dirty="0"/>
              <a:t>Field questions</a:t>
            </a:r>
            <a:r>
              <a:rPr lang="en-GB" sz="2400" b="1" dirty="0"/>
              <a:t>. </a:t>
            </a:r>
            <a:endParaRPr lang="en-GB" sz="2400" b="1" dirty="0" smtClean="0"/>
          </a:p>
          <a:p>
            <a:pPr marL="400050" lvl="1" indent="0">
              <a:buNone/>
            </a:pPr>
            <a:r>
              <a:rPr lang="en-GB" sz="2400" b="1" i="1" dirty="0" smtClean="0"/>
              <a:t>Ethical </a:t>
            </a:r>
            <a:r>
              <a:rPr lang="en-GB" sz="2400" b="1" i="1" dirty="0"/>
              <a:t>questions</a:t>
            </a:r>
            <a:r>
              <a:rPr lang="en-GB" sz="2400" b="1" dirty="0"/>
              <a:t>. </a:t>
            </a:r>
            <a:endParaRPr lang="en-GB" sz="2400"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Discussion point</a:t>
            </a:r>
            <a:endParaRPr lang="en-US" b="1" dirty="0"/>
          </a:p>
        </p:txBody>
      </p:sp>
      <p:sp>
        <p:nvSpPr>
          <p:cNvPr id="3" name="Content Placeholder 2"/>
          <p:cNvSpPr>
            <a:spLocks noGrp="1"/>
          </p:cNvSpPr>
          <p:nvPr>
            <p:ph idx="1"/>
          </p:nvPr>
        </p:nvSpPr>
        <p:spPr>
          <a:solidFill>
            <a:srgbClr val="FFFFFF"/>
          </a:solidFill>
        </p:spPr>
        <p:txBody>
          <a:bodyPr>
            <a:normAutofit fontScale="85000" lnSpcReduction="20000"/>
          </a:bodyPr>
          <a:lstStyle/>
          <a:p>
            <a:pPr marL="0" indent="0">
              <a:buNone/>
            </a:pPr>
            <a:r>
              <a:rPr lang="en-GB" dirty="0"/>
              <a:t>Consider the functions of looking, listening, </a:t>
            </a:r>
            <a:r>
              <a:rPr lang="en-GB" dirty="0" smtClean="0"/>
              <a:t>reading </a:t>
            </a:r>
            <a:r>
              <a:rPr lang="en-GB" dirty="0"/>
              <a:t>and questioning in relation to your own (proposed) research study</a:t>
            </a:r>
            <a:r>
              <a:rPr lang="en-GB" dirty="0" smtClean="0"/>
              <a:t>.</a:t>
            </a:r>
          </a:p>
          <a:p>
            <a:pPr marL="0" indent="0">
              <a:buNone/>
            </a:pPr>
            <a:r>
              <a:rPr lang="en-GB" dirty="0" smtClean="0"/>
              <a:t> </a:t>
            </a:r>
          </a:p>
          <a:p>
            <a:pPr marL="0" indent="0">
              <a:buNone/>
            </a:pPr>
            <a:r>
              <a:rPr lang="en-GB" dirty="0" smtClean="0"/>
              <a:t>Which </a:t>
            </a:r>
            <a:r>
              <a:rPr lang="en-GB" dirty="0"/>
              <a:t>of these tasks might </a:t>
            </a:r>
            <a:r>
              <a:rPr lang="en-GB" dirty="0" smtClean="0"/>
              <a:t>currently seem </a:t>
            </a:r>
            <a:r>
              <a:rPr lang="en-GB" dirty="0"/>
              <a:t>to have </a:t>
            </a:r>
            <a:r>
              <a:rPr lang="en-GB" dirty="0" smtClean="0"/>
              <a:t>more </a:t>
            </a:r>
            <a:r>
              <a:rPr lang="en-GB" dirty="0"/>
              <a:t>prominence in your own research?</a:t>
            </a:r>
          </a:p>
          <a:p>
            <a:pPr marL="0" indent="0">
              <a:buNone/>
            </a:pPr>
            <a:r>
              <a:rPr lang="en-GB" dirty="0"/>
              <a:t> </a:t>
            </a:r>
          </a:p>
          <a:p>
            <a:pPr marL="0" indent="0">
              <a:buNone/>
            </a:pPr>
            <a:r>
              <a:rPr lang="en-GB" dirty="0" smtClean="0"/>
              <a:t>Do </a:t>
            </a:r>
            <a:r>
              <a:rPr lang="en-GB" dirty="0"/>
              <a:t>you think that the idea of ‘feeling’ your research setting has any valid  function in the context of your particular study? </a:t>
            </a:r>
          </a:p>
          <a:p>
            <a:pPr marL="0" indent="0">
              <a:buNone/>
            </a:pP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Distinguishing between ‘methods’ and ‘methodology’</a:t>
            </a:r>
            <a:endParaRPr lang="en-GB" dirty="0"/>
          </a:p>
        </p:txBody>
      </p:sp>
      <p:sp>
        <p:nvSpPr>
          <p:cNvPr id="3" name="Content Placeholder 2"/>
          <p:cNvSpPr>
            <a:spLocks noGrp="1"/>
          </p:cNvSpPr>
          <p:nvPr>
            <p:ph idx="1"/>
          </p:nvPr>
        </p:nvSpPr>
        <p:spPr>
          <a:solidFill>
            <a:srgbClr val="558ED5"/>
          </a:solidFill>
        </p:spPr>
        <p:txBody>
          <a:bodyPr>
            <a:normAutofit lnSpcReduction="10000"/>
          </a:bodyPr>
          <a:lstStyle/>
          <a:p>
            <a:pPr marL="0" indent="0">
              <a:buNone/>
            </a:pPr>
            <a:r>
              <a:rPr lang="en-GB" b="1" dirty="0"/>
              <a:t>The job of </a:t>
            </a:r>
            <a:r>
              <a:rPr lang="en-GB" b="1" i="1" dirty="0"/>
              <a:t>method</a:t>
            </a:r>
            <a:r>
              <a:rPr lang="en-GB" b="1" dirty="0"/>
              <a:t> is only to ‘hold apart’ the researcher and her objects, so that we can tell the difference between them. Methods do not tell us what the thing is; they do not even describe it. All they tell us is the circumstances </a:t>
            </a:r>
            <a:r>
              <a:rPr lang="en-GB" b="1" dirty="0" smtClean="0"/>
              <a:t>in </a:t>
            </a:r>
            <a:r>
              <a:rPr lang="en-GB" b="1" dirty="0"/>
              <a:t>which the researcher met the object; and they normally seek to provide a guarantee that researcher and object are distinct from each other. ‘Postmodern’ accounts say it is impossible to do this.</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‘Choosing’ methods?</a:t>
            </a:r>
            <a:endParaRPr lang="en-GB"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dirty="0"/>
              <a:t>C</a:t>
            </a:r>
            <a:r>
              <a:rPr lang="en-GB" dirty="0" smtClean="0"/>
              <a:t>hannels </a:t>
            </a:r>
            <a:r>
              <a:rPr lang="en-GB" dirty="0"/>
              <a:t>of communication determine what may pass along them. Research methods observe this rule. </a:t>
            </a:r>
            <a:endParaRPr lang="en-GB" dirty="0" smtClean="0"/>
          </a:p>
          <a:p>
            <a:pPr marL="0" indent="0">
              <a:buNone/>
            </a:pPr>
            <a:r>
              <a:rPr lang="en-GB" dirty="0"/>
              <a:t>Whether using </a:t>
            </a:r>
            <a:r>
              <a:rPr lang="en-GB" dirty="0" smtClean="0"/>
              <a:t>large-scale </a:t>
            </a:r>
            <a:r>
              <a:rPr lang="en-GB" dirty="0"/>
              <a:t>questionnaire surveys, or </a:t>
            </a:r>
            <a:r>
              <a:rPr lang="en-GB" dirty="0" smtClean="0"/>
              <a:t>smaller-scale </a:t>
            </a:r>
            <a:r>
              <a:rPr lang="en-GB" dirty="0"/>
              <a:t>and deeper interviews, in delimiting the sorts of information which may be accessed, channels of communication – in this case, particular research methods – represent (though often tacitly) differing views on how the world is constructed and how it operates.</a:t>
            </a:r>
          </a:p>
          <a:p>
            <a:pPr marL="0" indent="0">
              <a:buNone/>
            </a:pP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64829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is methodology for?</a:t>
            </a:r>
            <a:endParaRPr lang="en-GB" dirty="0"/>
          </a:p>
        </p:txBody>
      </p:sp>
      <p:sp>
        <p:nvSpPr>
          <p:cNvPr id="3" name="Content Placeholder 2"/>
          <p:cNvSpPr>
            <a:spLocks noGrp="1"/>
          </p:cNvSpPr>
          <p:nvPr>
            <p:ph idx="1"/>
          </p:nvPr>
        </p:nvSpPr>
        <p:spPr>
          <a:solidFill>
            <a:srgbClr val="558ED5"/>
          </a:solidFill>
        </p:spPr>
        <p:txBody>
          <a:bodyPr/>
          <a:lstStyle/>
          <a:p>
            <a:pPr marL="0" indent="0">
              <a:buNone/>
            </a:pPr>
            <a:r>
              <a:rPr lang="en-GB" b="1" dirty="0"/>
              <a:t>A methodology shows how research questions are articulated with questions asked in the field. Its effect is a claim about significance.</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64829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Research relationships</a:t>
            </a:r>
            <a:endParaRPr lang="en-US" b="1" dirty="0"/>
          </a:p>
        </p:txBody>
      </p:sp>
      <p:sp>
        <p:nvSpPr>
          <p:cNvPr id="3" name="Content Placeholder 2"/>
          <p:cNvSpPr>
            <a:spLocks noGrp="1"/>
          </p:cNvSpPr>
          <p:nvPr>
            <p:ph idx="1"/>
          </p:nvPr>
        </p:nvSpPr>
        <p:spPr>
          <a:solidFill>
            <a:srgbClr val="558ED5"/>
          </a:solidFill>
        </p:spPr>
        <p:txBody>
          <a:bodyPr>
            <a:normAutofit/>
          </a:bodyPr>
          <a:lstStyle/>
          <a:p>
            <a:pPr marL="0" indent="0">
              <a:buNone/>
            </a:pPr>
            <a:r>
              <a:rPr lang="en-GB" dirty="0" smtClean="0"/>
              <a:t>Successful </a:t>
            </a:r>
            <a:r>
              <a:rPr lang="en-GB" dirty="0"/>
              <a:t>– that is, the </a:t>
            </a:r>
            <a:r>
              <a:rPr lang="en-GB" i="1" dirty="0"/>
              <a:t>persuasive</a:t>
            </a:r>
            <a:r>
              <a:rPr lang="en-GB" dirty="0"/>
              <a:t> – studies </a:t>
            </a:r>
            <a:r>
              <a:rPr lang="en-GB" dirty="0" smtClean="0"/>
              <a:t>are often </a:t>
            </a:r>
            <a:r>
              <a:rPr lang="en-GB" dirty="0"/>
              <a:t>those which demonstrate a clear, logical and reflexive relationship between research questions and field questions and in the process, deliberate, careful consideration of ethical questions. Further, this relationship is not one which is articulated only or largely in a so-called ‘methodology chapter’, but one which is also </a:t>
            </a:r>
            <a:r>
              <a:rPr lang="en-GB" i="1" dirty="0"/>
              <a:t>evident throughout the work</a:t>
            </a:r>
            <a:r>
              <a:rPr lang="en-GB" dirty="0"/>
              <a:t>.</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64829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Research relationships</a:t>
            </a: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b="1" dirty="0"/>
              <a:t>At the heart of all these interwoven research activities are endless processes of selection; and in constantly justifying this selection, a ‘good methodology’ is more </a:t>
            </a:r>
            <a:r>
              <a:rPr lang="en-GB" b="1" i="1" dirty="0"/>
              <a:t>a critical design attitude</a:t>
            </a:r>
            <a:r>
              <a:rPr lang="en-GB" b="1" dirty="0"/>
              <a:t> to be found always at work throughout a study, rather than confined within a brief chapter called ‘Methodology’.</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64829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Why are research questions important?</a:t>
            </a:r>
            <a:r>
              <a:rPr lang="en-GB" dirty="0" smtClean="0">
                <a:effectLst/>
              </a:rPr>
              <a:t> </a:t>
            </a: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b="1" dirty="0"/>
              <a:t>It is important to distinguish between research questions – those that originate, shape and are to some extent answered by the study </a:t>
            </a:r>
            <a:r>
              <a:rPr lang="en-GB" b="1" dirty="0" smtClean="0"/>
              <a:t>–and field </a:t>
            </a:r>
            <a:r>
              <a:rPr lang="en-GB" b="1" dirty="0"/>
              <a:t>questions – those that are actually put to people in whatever form.</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198276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Research questions require researchers to:</a:t>
            </a:r>
            <a:endParaRPr lang="en-GB" dirty="0"/>
          </a:p>
        </p:txBody>
      </p:sp>
      <p:sp>
        <p:nvSpPr>
          <p:cNvPr id="3" name="Content Placeholder 2"/>
          <p:cNvSpPr>
            <a:spLocks noGrp="1"/>
          </p:cNvSpPr>
          <p:nvPr>
            <p:ph idx="1"/>
          </p:nvPr>
        </p:nvSpPr>
        <p:spPr>
          <a:solidFill>
            <a:srgbClr val="558ED5"/>
          </a:solidFill>
        </p:spPr>
        <p:txBody>
          <a:bodyPr/>
          <a:lstStyle/>
          <a:p>
            <a:pPr lvl="0"/>
            <a:r>
              <a:rPr lang="en-GB" b="1" dirty="0"/>
              <a:t>define the limits of their study</a:t>
            </a:r>
            <a:endParaRPr lang="en-GB" dirty="0"/>
          </a:p>
          <a:p>
            <a:pPr lvl="0"/>
            <a:r>
              <a:rPr lang="en-GB" b="1" dirty="0"/>
              <a:t>clarify their research study </a:t>
            </a:r>
            <a:endParaRPr lang="en-GB" dirty="0"/>
          </a:p>
          <a:p>
            <a:pPr lvl="0"/>
            <a:r>
              <a:rPr lang="en-GB" b="1" dirty="0"/>
              <a:t>identify empirical and ethical issues </a:t>
            </a:r>
            <a:endParaRPr lang="en-GB" dirty="0"/>
          </a:p>
          <a:p>
            <a:pPr lvl="0"/>
            <a:r>
              <a:rPr lang="en-GB" b="1" dirty="0"/>
              <a:t>identify necessary work on empirical questions.</a:t>
            </a:r>
            <a:endParaRPr lang="en-GB" dirty="0"/>
          </a:p>
          <a:p>
            <a:r>
              <a:rPr lang="en-GB" b="1" dirty="0"/>
              <a:t>plan responses to ethical issues</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19827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Chapter 2 </a:t>
            </a:r>
            <a:r>
              <a:rPr lang="en-GB" b="1" dirty="0"/>
              <a:t>What is </a:t>
            </a:r>
            <a:r>
              <a:rPr lang="en-GB" b="1" dirty="0" smtClean="0"/>
              <a:t>methodology</a:t>
            </a:r>
            <a:r>
              <a:rPr lang="en-GB" b="1" dirty="0"/>
              <a:t>?</a:t>
            </a:r>
            <a:r>
              <a:rPr lang="en-GB" dirty="0"/>
              <a:t/>
            </a:r>
            <a:br>
              <a:rPr lang="en-GB" dirty="0"/>
            </a:br>
            <a:r>
              <a:rPr lang="en-US" dirty="0" smtClean="0"/>
              <a:t> </a:t>
            </a:r>
            <a:endParaRPr lang="en-US" dirty="0"/>
          </a:p>
        </p:txBody>
      </p:sp>
      <p:sp>
        <p:nvSpPr>
          <p:cNvPr id="3" name="Content Placeholder 2"/>
          <p:cNvSpPr>
            <a:spLocks noGrp="1"/>
          </p:cNvSpPr>
          <p:nvPr>
            <p:ph idx="1"/>
          </p:nvPr>
        </p:nvSpPr>
        <p:spPr>
          <a:solidFill>
            <a:schemeClr val="tx2">
              <a:lumMod val="60000"/>
              <a:lumOff val="40000"/>
            </a:schemeClr>
          </a:solidFill>
        </p:spPr>
        <p:txBody>
          <a:bodyPr/>
          <a:lstStyle/>
          <a:p>
            <a:pPr marL="0" indent="0">
              <a:buNone/>
            </a:pPr>
            <a:r>
              <a:rPr lang="en-GB" b="1" dirty="0"/>
              <a:t>A methodology shows how research questions are articulated with questions asked in the field. Its effect is a claim about significance.</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9897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Generating and justifying research questions</a:t>
            </a:r>
            <a:endParaRPr lang="en-GB" dirty="0"/>
          </a:p>
        </p:txBody>
      </p:sp>
      <p:sp>
        <p:nvSpPr>
          <p:cNvPr id="3" name="Content Placeholder 2"/>
          <p:cNvSpPr>
            <a:spLocks noGrp="1"/>
          </p:cNvSpPr>
          <p:nvPr>
            <p:ph idx="1"/>
          </p:nvPr>
        </p:nvSpPr>
        <p:spPr>
          <a:solidFill>
            <a:srgbClr val="558ED5"/>
          </a:solidFill>
        </p:spPr>
        <p:txBody>
          <a:bodyPr>
            <a:normAutofit/>
          </a:bodyPr>
          <a:lstStyle/>
          <a:p>
            <a:pPr marL="0" indent="0">
              <a:buNone/>
            </a:pPr>
            <a:r>
              <a:rPr lang="en-GB" dirty="0" smtClean="0"/>
              <a:t>Two </a:t>
            </a:r>
            <a:r>
              <a:rPr lang="en-GB" dirty="0"/>
              <a:t>simple tools </a:t>
            </a:r>
            <a:r>
              <a:rPr lang="en-GB" dirty="0" smtClean="0"/>
              <a:t>can </a:t>
            </a:r>
            <a:r>
              <a:rPr lang="en-GB" dirty="0"/>
              <a:t>be employed in the generation of research questions</a:t>
            </a:r>
            <a:r>
              <a:rPr lang="en-GB" dirty="0" smtClean="0"/>
              <a:t>:</a:t>
            </a:r>
          </a:p>
          <a:p>
            <a:pPr marL="0" indent="0">
              <a:buNone/>
            </a:pPr>
            <a:r>
              <a:rPr lang="en-GB" dirty="0" smtClean="0"/>
              <a:t> </a:t>
            </a:r>
            <a:endParaRPr lang="en-GB" dirty="0"/>
          </a:p>
          <a:p>
            <a:r>
              <a:rPr lang="en-GB" dirty="0" smtClean="0"/>
              <a:t>the </a:t>
            </a:r>
            <a:r>
              <a:rPr lang="en-GB" dirty="0"/>
              <a:t>‘Russian doll’ principle </a:t>
            </a:r>
            <a:endParaRPr lang="en-GB" dirty="0" smtClean="0"/>
          </a:p>
          <a:p>
            <a:r>
              <a:rPr lang="en-GB" dirty="0" smtClean="0"/>
              <a:t>the </a:t>
            </a:r>
            <a:r>
              <a:rPr lang="en-GB" dirty="0"/>
              <a:t>‘Goldilocks test’. </a:t>
            </a:r>
            <a:endParaRPr lang="en-GB" dirty="0" smtClean="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19827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smtClean="0"/>
              <a:t>The Russian doll principle</a:t>
            </a:r>
            <a:endParaRPr lang="en-US" b="1" dirty="0"/>
          </a:p>
        </p:txBody>
      </p:sp>
      <p:sp>
        <p:nvSpPr>
          <p:cNvPr id="3" name="Content Placeholder 2"/>
          <p:cNvSpPr>
            <a:spLocks noGrp="1"/>
          </p:cNvSpPr>
          <p:nvPr>
            <p:ph idx="1"/>
          </p:nvPr>
        </p:nvSpPr>
        <p:spPr>
          <a:solidFill>
            <a:srgbClr val="558ED5"/>
          </a:solidFill>
        </p:spPr>
        <p:txBody>
          <a:bodyPr>
            <a:normAutofit lnSpcReduction="10000"/>
          </a:bodyPr>
          <a:lstStyle/>
          <a:p>
            <a:pPr marL="0" indent="0">
              <a:buNone/>
            </a:pPr>
            <a:r>
              <a:rPr lang="en-GB" dirty="0" smtClean="0"/>
              <a:t>Applying the Russian doll principle means breaking down the research question from the original statement to something which strips away the complication of layers and obscurities until the very essence – the heart – of the question can be  expressed. This may well mean phrasing and rephrasing the question so that each time its focus becomes sharpened and more defined – just as a Russian doll is taken apart to reveal finally a tiny doll at the centre.</a:t>
            </a:r>
            <a:endParaRPr lang="en-GB"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198276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smtClean="0"/>
              <a:t>The Goldilocks </a:t>
            </a:r>
            <a:r>
              <a:rPr lang="en-GB" b="1" i="1" dirty="0"/>
              <a:t>t</a:t>
            </a:r>
            <a:r>
              <a:rPr lang="en-GB" b="1" i="1" dirty="0" smtClean="0"/>
              <a:t>est</a:t>
            </a:r>
            <a:endParaRPr lang="en-US" b="1"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dirty="0" smtClean="0"/>
              <a:t>Draft research questions </a:t>
            </a:r>
            <a:r>
              <a:rPr lang="en-GB" dirty="0"/>
              <a:t>can </a:t>
            </a:r>
            <a:r>
              <a:rPr lang="en-GB" dirty="0" smtClean="0"/>
              <a:t>be </a:t>
            </a:r>
            <a:r>
              <a:rPr lang="en-GB" dirty="0"/>
              <a:t>subjected to the ‘Goldilocks test’ – a metaphor for thinking through the suitability of the research questions for a particular researcher in a particular setting at a particular time. So, we can ask: is this question ‘too big’, such that it cannot be tackled in this particular study at this time – perhaps it is a study which needs significant research funding or assistance which is not usually available to students doing research for an academic award?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198276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Framework for </a:t>
            </a:r>
            <a:r>
              <a:rPr lang="en-GB" b="1" dirty="0"/>
              <a:t>r</a:t>
            </a:r>
            <a:r>
              <a:rPr lang="en-GB" b="1" dirty="0" smtClean="0"/>
              <a:t>efining research questions</a:t>
            </a:r>
            <a:endParaRPr lang="en-US" b="1"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pic>
        <p:nvPicPr>
          <p:cNvPr id="7" name="Content Placeholder 6" descr="Screen Shot 2012-01-05 at 19.20.19.png"/>
          <p:cNvPicPr>
            <a:picLocks noGrp="1" noChangeAspect="1"/>
          </p:cNvPicPr>
          <p:nvPr>
            <p:ph idx="1"/>
          </p:nvPr>
        </p:nvPicPr>
        <p:blipFill>
          <a:blip r:embed="rId3">
            <a:extLst>
              <a:ext uri="{28A0092B-C50C-407E-A947-70E740481C1C}">
                <a14:useLocalDpi xmlns:a14="http://schemas.microsoft.com/office/drawing/2010/main" xmlns="" val="0"/>
              </a:ext>
            </a:extLst>
          </a:blip>
          <a:srcRect l="-20561" r="-20561"/>
          <a:stretch>
            <a:fillRect/>
          </a:stretch>
        </p:blipFill>
        <p:spPr/>
      </p:pic>
    </p:spTree>
    <p:extLst>
      <p:ext uri="{BB962C8B-B14F-4D97-AF65-F5344CB8AC3E}">
        <p14:creationId xmlns:p14="http://schemas.microsoft.com/office/powerpoint/2010/main" xmlns="" val="2198276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Radical questioning</a:t>
            </a:r>
            <a:r>
              <a:rPr lang="en-GB" b="1" dirty="0"/>
              <a:t> </a:t>
            </a:r>
            <a:endParaRPr lang="en-US" b="1" dirty="0"/>
          </a:p>
        </p:txBody>
      </p:sp>
      <p:sp>
        <p:nvSpPr>
          <p:cNvPr id="3" name="Content Placeholder 2"/>
          <p:cNvSpPr>
            <a:spLocks noGrp="1"/>
          </p:cNvSpPr>
          <p:nvPr>
            <p:ph idx="1"/>
          </p:nvPr>
        </p:nvSpPr>
        <p:spPr>
          <a:solidFill>
            <a:srgbClr val="558ED5"/>
          </a:solidFill>
        </p:spPr>
        <p:txBody>
          <a:bodyPr>
            <a:normAutofit lnSpcReduction="10000"/>
          </a:bodyPr>
          <a:lstStyle/>
          <a:p>
            <a:pPr marL="0" indent="0">
              <a:buNone/>
            </a:pPr>
            <a:r>
              <a:rPr lang="en-GB" dirty="0" smtClean="0"/>
              <a:t>Methodology </a:t>
            </a:r>
            <a:r>
              <a:rPr lang="en-GB" dirty="0"/>
              <a:t>i</a:t>
            </a:r>
            <a:r>
              <a:rPr lang="en-GB" dirty="0" smtClean="0"/>
              <a:t>s </a:t>
            </a:r>
            <a:r>
              <a:rPr lang="en-GB" dirty="0"/>
              <a:t>the very seat of justification of any claims which might follow. Methods mediate between research questions and the answers </a:t>
            </a:r>
            <a:r>
              <a:rPr lang="en-GB" dirty="0" smtClean="0"/>
              <a:t>that </a:t>
            </a:r>
            <a:r>
              <a:rPr lang="en-GB" dirty="0"/>
              <a:t>data partially provide to them; methodology justifies and guarantees that process of mediation. </a:t>
            </a:r>
            <a:r>
              <a:rPr lang="en-GB" dirty="0" smtClean="0"/>
              <a:t>A </a:t>
            </a:r>
            <a:r>
              <a:rPr lang="en-GB" dirty="0"/>
              <a:t>methodology </a:t>
            </a:r>
            <a:r>
              <a:rPr lang="en-GB" dirty="0" smtClean="0"/>
              <a:t>must persuade </a:t>
            </a:r>
            <a:r>
              <a:rPr lang="en-GB" dirty="0"/>
              <a:t>the reader of the </a:t>
            </a:r>
            <a:r>
              <a:rPr lang="en-GB" i="1" dirty="0"/>
              <a:t>unavoidably</a:t>
            </a:r>
            <a:r>
              <a:rPr lang="en-GB" dirty="0"/>
              <a:t> triangular connection between </a:t>
            </a:r>
            <a:r>
              <a:rPr lang="en-GB" i="1" dirty="0" smtClean="0"/>
              <a:t>these</a:t>
            </a:r>
            <a:r>
              <a:rPr lang="en-GB" dirty="0" smtClean="0"/>
              <a:t> research </a:t>
            </a:r>
            <a:r>
              <a:rPr lang="en-GB" dirty="0"/>
              <a:t>questions, </a:t>
            </a:r>
            <a:r>
              <a:rPr lang="en-GB" i="1" dirty="0"/>
              <a:t>these</a:t>
            </a:r>
            <a:r>
              <a:rPr lang="en-GB" dirty="0"/>
              <a:t> methods used to </a:t>
            </a:r>
            <a:r>
              <a:rPr lang="en-GB" dirty="0" err="1"/>
              <a:t>operationalise</a:t>
            </a:r>
            <a:r>
              <a:rPr lang="en-GB" dirty="0"/>
              <a:t> them and </a:t>
            </a:r>
            <a:r>
              <a:rPr lang="en-GB" i="1" dirty="0"/>
              <a:t>these</a:t>
            </a:r>
            <a:r>
              <a:rPr lang="en-GB" dirty="0"/>
              <a:t> data so generated.</a:t>
            </a:r>
          </a:p>
          <a:p>
            <a:pPr marL="0" indent="0">
              <a:buNone/>
            </a:pP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19827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Ethics: pause for reflection</a:t>
            </a:r>
            <a:endParaRPr lang="en-GB" dirty="0"/>
          </a:p>
        </p:txBody>
      </p:sp>
      <p:sp>
        <p:nvSpPr>
          <p:cNvPr id="3" name="Content Placeholder 2"/>
          <p:cNvSpPr>
            <a:spLocks noGrp="1"/>
          </p:cNvSpPr>
          <p:nvPr>
            <p:ph idx="1"/>
          </p:nvPr>
        </p:nvSpPr>
        <p:spPr>
          <a:solidFill>
            <a:srgbClr val="FFFFFF"/>
          </a:solidFill>
        </p:spPr>
        <p:txBody>
          <a:bodyPr>
            <a:normAutofit fontScale="55000" lnSpcReduction="20000"/>
          </a:bodyPr>
          <a:lstStyle/>
          <a:p>
            <a:pPr marL="0" indent="0">
              <a:buNone/>
            </a:pPr>
            <a:r>
              <a:rPr lang="en-GB" dirty="0"/>
              <a:t>How do research ethics influence the design of research questions</a:t>
            </a:r>
            <a:r>
              <a:rPr lang="en-GB" dirty="0" smtClean="0"/>
              <a:t>?</a:t>
            </a:r>
          </a:p>
          <a:p>
            <a:pPr marL="0" indent="0">
              <a:buNone/>
            </a:pPr>
            <a:endParaRPr lang="en-GB" dirty="0"/>
          </a:p>
          <a:p>
            <a:pPr marL="0" indent="0">
              <a:buNone/>
            </a:pPr>
            <a:r>
              <a:rPr lang="en-GB" dirty="0" smtClean="0"/>
              <a:t>What </a:t>
            </a:r>
            <a:r>
              <a:rPr lang="en-GB" dirty="0"/>
              <a:t>are the ethical implications of </a:t>
            </a:r>
            <a:r>
              <a:rPr lang="en-GB" i="1" dirty="0"/>
              <a:t>r</a:t>
            </a:r>
            <a:r>
              <a:rPr lang="en-GB" i="1" dirty="0" smtClean="0"/>
              <a:t>adical </a:t>
            </a:r>
            <a:r>
              <a:rPr lang="en-GB" i="1" dirty="0"/>
              <a:t>looking</a:t>
            </a:r>
            <a:r>
              <a:rPr lang="en-GB" dirty="0"/>
              <a:t> , making the familiar strange, in </a:t>
            </a:r>
            <a:r>
              <a:rPr lang="en-GB" dirty="0" smtClean="0"/>
              <a:t>research?</a:t>
            </a:r>
            <a:endParaRPr lang="en-GB" dirty="0"/>
          </a:p>
          <a:p>
            <a:pPr marL="0" indent="0">
              <a:buNone/>
            </a:pPr>
            <a:endParaRPr lang="en-GB" dirty="0" smtClean="0"/>
          </a:p>
          <a:p>
            <a:pPr marL="0" indent="0">
              <a:buNone/>
            </a:pPr>
            <a:r>
              <a:rPr lang="en-GB" dirty="0" smtClean="0"/>
              <a:t>Adopting </a:t>
            </a:r>
            <a:r>
              <a:rPr lang="en-GB" i="1" dirty="0" smtClean="0"/>
              <a:t> radical </a:t>
            </a:r>
            <a:r>
              <a:rPr lang="en-GB" i="1" dirty="0"/>
              <a:t>listening</a:t>
            </a:r>
            <a:r>
              <a:rPr lang="en-GB" dirty="0"/>
              <a:t> –the interpretative and critical means through which ‘voice’ is noticed – is an ethical position; what are the ethical implications for interpreting the voices of participants</a:t>
            </a:r>
            <a:r>
              <a:rPr lang="en-GB" dirty="0" smtClean="0"/>
              <a:t>?</a:t>
            </a:r>
          </a:p>
          <a:p>
            <a:pPr marL="0" indent="0">
              <a:buNone/>
            </a:pPr>
            <a:endParaRPr lang="en-GB" dirty="0"/>
          </a:p>
          <a:p>
            <a:pPr marL="0" indent="0">
              <a:buNone/>
            </a:pPr>
            <a:r>
              <a:rPr lang="en-GB" dirty="0" smtClean="0"/>
              <a:t>Consider </a:t>
            </a:r>
            <a:r>
              <a:rPr lang="en-GB" dirty="0"/>
              <a:t>how</a:t>
            </a:r>
            <a:r>
              <a:rPr lang="en-GB" i="1" dirty="0"/>
              <a:t> </a:t>
            </a:r>
            <a:r>
              <a:rPr lang="en-GB" i="1" dirty="0" smtClean="0"/>
              <a:t>radical </a:t>
            </a:r>
            <a:r>
              <a:rPr lang="en-GB" i="1" dirty="0"/>
              <a:t>reading</a:t>
            </a:r>
            <a:r>
              <a:rPr lang="en-GB" dirty="0"/>
              <a:t> and critical reading of research are in themselves ethical practices.</a:t>
            </a:r>
          </a:p>
          <a:p>
            <a:pPr marL="0" indent="0">
              <a:buNone/>
            </a:pPr>
            <a:endParaRPr lang="en-GB" dirty="0" smtClean="0"/>
          </a:p>
          <a:p>
            <a:pPr marL="0" indent="0">
              <a:buNone/>
            </a:pPr>
            <a:r>
              <a:rPr lang="en-GB" dirty="0" smtClean="0"/>
              <a:t>How </a:t>
            </a:r>
            <a:r>
              <a:rPr lang="en-GB" dirty="0"/>
              <a:t>can</a:t>
            </a:r>
            <a:r>
              <a:rPr lang="en-GB" i="1" dirty="0"/>
              <a:t> </a:t>
            </a:r>
            <a:r>
              <a:rPr lang="en-GB" i="1" dirty="0" smtClean="0"/>
              <a:t>radical </a:t>
            </a:r>
            <a:r>
              <a:rPr lang="en-GB" i="1" dirty="0"/>
              <a:t>questioning</a:t>
            </a:r>
            <a:r>
              <a:rPr lang="en-GB" dirty="0"/>
              <a:t> enhance ethical research decision making?</a:t>
            </a:r>
          </a:p>
          <a:p>
            <a:pPr marL="0" indent="0">
              <a:buNone/>
            </a:pPr>
            <a:endParaRPr lang="en-GB" dirty="0" smtClean="0"/>
          </a:p>
          <a:p>
            <a:pPr marL="0" indent="0">
              <a:buNone/>
            </a:pPr>
            <a:r>
              <a:rPr lang="en-GB" dirty="0" smtClean="0"/>
              <a:t>In </a:t>
            </a:r>
            <a:r>
              <a:rPr lang="en-GB" dirty="0"/>
              <a:t>what ways can your research questions help you to plan responses to ethical issues which arise in your study?</a:t>
            </a:r>
          </a:p>
          <a:p>
            <a:endParaRPr lang="en-GB"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198276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2-01-05 at 18.45.52.png"/>
          <p:cNvPicPr>
            <a:picLocks noGrp="1" noChangeAspect="1"/>
          </p:cNvPicPr>
          <p:nvPr>
            <p:ph idx="1"/>
          </p:nvPr>
        </p:nvPicPr>
        <p:blipFill>
          <a:blip r:embed="rId2">
            <a:extLst>
              <a:ext uri="{28A0092B-C50C-407E-A947-70E740481C1C}">
                <a14:useLocalDpi xmlns:a14="http://schemas.microsoft.com/office/drawing/2010/main" xmlns="" val="0"/>
              </a:ext>
            </a:extLst>
          </a:blip>
          <a:srcRect l="-63253" r="-63253"/>
          <a:stretch>
            <a:fillRect/>
          </a:stretch>
        </p:blipFill>
        <p:spPr>
          <a:xfrm>
            <a:off x="457200" y="612775"/>
            <a:ext cx="8229600" cy="4525963"/>
          </a:xfrm>
        </p:spPr>
      </p:pic>
    </p:spTree>
    <p:extLst>
      <p:ext uri="{BB962C8B-B14F-4D97-AF65-F5344CB8AC3E}">
        <p14:creationId xmlns:p14="http://schemas.microsoft.com/office/powerpoint/2010/main" xmlns="" val="226218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Discussion point</a:t>
            </a:r>
            <a:endParaRPr lang="en-US" b="1" dirty="0"/>
          </a:p>
        </p:txBody>
      </p:sp>
      <p:sp>
        <p:nvSpPr>
          <p:cNvPr id="3" name="Content Placeholder 2"/>
          <p:cNvSpPr>
            <a:spLocks noGrp="1"/>
          </p:cNvSpPr>
          <p:nvPr>
            <p:ph idx="1"/>
          </p:nvPr>
        </p:nvSpPr>
        <p:spPr/>
        <p:txBody>
          <a:bodyPr>
            <a:normAutofit/>
          </a:bodyPr>
          <a:lstStyle/>
          <a:p>
            <a:pPr marL="0" indent="0">
              <a:buNone/>
            </a:pPr>
            <a:r>
              <a:rPr lang="en-GB" dirty="0"/>
              <a:t> </a:t>
            </a:r>
          </a:p>
          <a:p>
            <a:pPr marL="0" indent="0">
              <a:buNone/>
            </a:pPr>
            <a:r>
              <a:rPr lang="en-GB" dirty="0" smtClean="0"/>
              <a:t>In small groups talk about what </a:t>
            </a:r>
            <a:r>
              <a:rPr lang="en-GB" dirty="0"/>
              <a:t>you understand by </a:t>
            </a:r>
            <a:r>
              <a:rPr lang="en-GB" i="1" dirty="0"/>
              <a:t>methodology</a:t>
            </a:r>
            <a:r>
              <a:rPr lang="en-GB" dirty="0"/>
              <a:t>. </a:t>
            </a:r>
            <a:endParaRPr lang="en-GB" dirty="0" smtClean="0"/>
          </a:p>
          <a:p>
            <a:pPr marL="0" indent="0">
              <a:buNone/>
            </a:pPr>
            <a:endParaRPr lang="en-GB" dirty="0"/>
          </a:p>
          <a:p>
            <a:pPr marL="0" indent="0">
              <a:buNone/>
            </a:pPr>
            <a:r>
              <a:rPr lang="en-GB" dirty="0"/>
              <a:t> </a:t>
            </a:r>
          </a:p>
          <a:p>
            <a:pPr marL="0" indent="0">
              <a:buNone/>
            </a:pP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45078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GB" b="1" i="1" dirty="0"/>
              <a:t> </a:t>
            </a:r>
            <a:r>
              <a:rPr lang="en-GB" b="1" dirty="0"/>
              <a:t>‘The arrest of experience’</a:t>
            </a:r>
            <a:r>
              <a:rPr lang="en-GB" dirty="0"/>
              <a:t/>
            </a:r>
            <a:br>
              <a:rPr lang="en-GB" dirty="0"/>
            </a:br>
            <a:endParaRPr lang="en-US"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dirty="0"/>
              <a:t>Research puts common experience into brackets, makes ‘objects’ of experience so that they can </a:t>
            </a:r>
            <a:r>
              <a:rPr lang="en-GB" dirty="0" smtClean="0"/>
              <a:t>be examined </a:t>
            </a:r>
            <a:r>
              <a:rPr lang="en-GB" dirty="0"/>
              <a:t>and understood. One of the things which research requires people to do is to question assumptions and perceptions </a:t>
            </a:r>
            <a:r>
              <a:rPr lang="en-GB" dirty="0" smtClean="0"/>
              <a:t>that </a:t>
            </a:r>
            <a:r>
              <a:rPr lang="en-GB" dirty="0"/>
              <a:t>are taken for granted in the normal run of everyday life; Michael </a:t>
            </a:r>
            <a:r>
              <a:rPr lang="en-GB" dirty="0" err="1"/>
              <a:t>Oakeshott</a:t>
            </a:r>
            <a:r>
              <a:rPr lang="en-GB" dirty="0"/>
              <a:t> (1933) described this as an ‘arrest of experience’, when we try to step outside our everyday experience of people, objects and places, and subject them to different sorts of examination.</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43854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Four forms of </a:t>
            </a:r>
            <a:r>
              <a:rPr lang="en-GB" b="1" i="1" dirty="0" smtClean="0"/>
              <a:t>radical enquiry</a:t>
            </a: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dirty="0"/>
              <a:t>Whatever actual methods are ultimately employed in a study, we suggest that the ‘arrest of experience’ – present in all research studies – can be characterised by four forms of </a:t>
            </a:r>
            <a:r>
              <a:rPr lang="en-GB" i="1" dirty="0"/>
              <a:t>radical enquiry</a:t>
            </a:r>
            <a:r>
              <a:rPr lang="en-GB" dirty="0"/>
              <a:t>. These are </a:t>
            </a:r>
            <a:r>
              <a:rPr lang="en-GB" i="1" dirty="0"/>
              <a:t>radical looking, radical listening, radical reading </a:t>
            </a:r>
            <a:r>
              <a:rPr lang="en-GB" dirty="0"/>
              <a:t>and</a:t>
            </a:r>
            <a:r>
              <a:rPr lang="en-GB" i="1" dirty="0"/>
              <a:t> radical questioning.</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132978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Radical </a:t>
            </a:r>
            <a:r>
              <a:rPr lang="en-GB" b="1" i="1" dirty="0" smtClean="0"/>
              <a:t>looking</a:t>
            </a:r>
            <a:r>
              <a:rPr lang="en-GB" b="1" dirty="0" smtClean="0">
                <a:effectLst/>
              </a:rPr>
              <a:t> </a:t>
            </a:r>
            <a:r>
              <a:rPr lang="en-GB" dirty="0"/>
              <a:t/>
            </a:r>
            <a:br>
              <a:rPr lang="en-GB" dirty="0"/>
            </a:br>
            <a:endParaRPr lang="en-US" dirty="0"/>
          </a:p>
        </p:txBody>
      </p:sp>
      <p:sp>
        <p:nvSpPr>
          <p:cNvPr id="3" name="Content Placeholder 2"/>
          <p:cNvSpPr>
            <a:spLocks noGrp="1"/>
          </p:cNvSpPr>
          <p:nvPr>
            <p:ph idx="1"/>
          </p:nvPr>
        </p:nvSpPr>
        <p:spPr>
          <a:solidFill>
            <a:srgbClr val="558ED5"/>
          </a:solidFill>
        </p:spPr>
        <p:txBody>
          <a:bodyPr/>
          <a:lstStyle/>
          <a:p>
            <a:pPr marL="0" indent="0">
              <a:buNone/>
            </a:pPr>
            <a:r>
              <a:rPr lang="en-GB" b="1" i="1" dirty="0"/>
              <a:t>Radical looking</a:t>
            </a:r>
            <a:r>
              <a:rPr lang="en-GB" b="1" dirty="0"/>
              <a:t> is the means by which research process makes the familiar strange, and gaps in knowledge are revealed</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65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Radical </a:t>
            </a:r>
            <a:r>
              <a:rPr lang="en-GB" b="1" i="1" dirty="0" smtClean="0"/>
              <a:t>listening</a:t>
            </a:r>
            <a:r>
              <a:rPr lang="en-GB" b="1" dirty="0"/>
              <a:t/>
            </a:r>
            <a:br>
              <a:rPr lang="en-GB" b="1" dirty="0"/>
            </a:b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b="1" i="1" dirty="0"/>
              <a:t>Radical listening</a:t>
            </a:r>
            <a:r>
              <a:rPr lang="en-GB" b="1" dirty="0"/>
              <a:t> – as opposed to merely hearing – is the interpretative and critical means through which ‘voice’ is noticed.</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22125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Radical </a:t>
            </a:r>
            <a:r>
              <a:rPr lang="en-GB" b="1" i="1" dirty="0" smtClean="0"/>
              <a:t>reading</a:t>
            </a: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b="1" i="1" dirty="0"/>
              <a:t>Radical reading</a:t>
            </a:r>
            <a:r>
              <a:rPr lang="en-GB" b="1" dirty="0"/>
              <a:t> provides the justification for the critical adoption or rejection of existing knowledge and practices.</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402195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Criticality</a:t>
            </a:r>
            <a:r>
              <a:rPr lang="en-GB" b="1" dirty="0"/>
              <a:t> </a:t>
            </a:r>
            <a:endParaRPr lang="en-US" b="1" dirty="0"/>
          </a:p>
        </p:txBody>
      </p:sp>
      <p:sp>
        <p:nvSpPr>
          <p:cNvPr id="3" name="Content Placeholder 2"/>
          <p:cNvSpPr>
            <a:spLocks noGrp="1"/>
          </p:cNvSpPr>
          <p:nvPr>
            <p:ph idx="1"/>
          </p:nvPr>
        </p:nvSpPr>
        <p:spPr>
          <a:solidFill>
            <a:schemeClr val="bg1"/>
          </a:solidFill>
        </p:spPr>
        <p:txBody>
          <a:bodyPr/>
          <a:lstStyle/>
          <a:p>
            <a:pPr marL="0" indent="0">
              <a:buNone/>
            </a:pPr>
            <a:r>
              <a:rPr lang="en-GB" b="1" dirty="0" smtClean="0"/>
              <a:t>‘Being </a:t>
            </a:r>
            <a:r>
              <a:rPr lang="en-GB" b="1" dirty="0"/>
              <a:t>critical’ </a:t>
            </a:r>
            <a:r>
              <a:rPr lang="en-GB" b="1" dirty="0" smtClean="0"/>
              <a:t>describes </a:t>
            </a:r>
            <a:r>
              <a:rPr lang="en-GB" b="1" dirty="0"/>
              <a:t>the attempt to show </a:t>
            </a:r>
            <a:r>
              <a:rPr lang="en-GB" b="1" i="1" dirty="0"/>
              <a:t>on what terms </a:t>
            </a:r>
            <a:r>
              <a:rPr lang="en-GB" b="1" dirty="0"/>
              <a:t>‘personal’ and ‘public’ </a:t>
            </a:r>
            <a:r>
              <a:rPr lang="en-GB" b="1" dirty="0" err="1"/>
              <a:t>knowledges</a:t>
            </a:r>
            <a:r>
              <a:rPr lang="en-GB" b="1" dirty="0"/>
              <a:t> are jointly articulated </a:t>
            </a:r>
            <a:r>
              <a:rPr lang="en-GB" b="1" dirty="0" smtClean="0"/>
              <a:t>and </a:t>
            </a:r>
            <a:r>
              <a:rPr lang="en-GB" b="1" dirty="0"/>
              <a:t>therefore where their </a:t>
            </a:r>
            <a:r>
              <a:rPr lang="en-GB" b="1" i="1" dirty="0"/>
              <a:t>positional </a:t>
            </a:r>
            <a:r>
              <a:rPr lang="en-GB" b="1" dirty="0"/>
              <a:t>differences lie.</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TotalTime>
  <Words>1204</Words>
  <Application>Microsoft Office PowerPoint</Application>
  <PresentationFormat>On-screen Show (4:3)</PresentationFormat>
  <Paragraphs>85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 Student’s Guide to Methodology  </vt:lpstr>
      <vt:lpstr>Chapter 2 What is methodology?  </vt:lpstr>
      <vt:lpstr>Discussion point</vt:lpstr>
      <vt:lpstr> ‘The arrest of experience’ </vt:lpstr>
      <vt:lpstr>Four forms of radical enquiry</vt:lpstr>
      <vt:lpstr>Radical looking  </vt:lpstr>
      <vt:lpstr>Radical listening </vt:lpstr>
      <vt:lpstr>Radical reading</vt:lpstr>
      <vt:lpstr>Criticality </vt:lpstr>
      <vt:lpstr>Radical questioning </vt:lpstr>
      <vt:lpstr>All researchers ask questions</vt:lpstr>
      <vt:lpstr>Discussion point</vt:lpstr>
      <vt:lpstr>Distinguishing between ‘methods’ and ‘methodology’</vt:lpstr>
      <vt:lpstr>‘Choosing’ methods?</vt:lpstr>
      <vt:lpstr>What is methodology for?</vt:lpstr>
      <vt:lpstr>Research relationships</vt:lpstr>
      <vt:lpstr>Research relationships</vt:lpstr>
      <vt:lpstr>Why are research questions important? </vt:lpstr>
      <vt:lpstr>Research questions require researchers to:</vt:lpstr>
      <vt:lpstr>Generating and justifying research questions</vt:lpstr>
      <vt:lpstr>The Russian doll principle</vt:lpstr>
      <vt:lpstr>The Goldilocks test</vt:lpstr>
      <vt:lpstr>Framework for refining research questions</vt:lpstr>
      <vt:lpstr>Radical questioning </vt:lpstr>
      <vt:lpstr>Ethics: pause for reflection</vt:lpstr>
      <vt:lpstr>Slide 26</vt:lpstr>
    </vt:vector>
  </TitlesOfParts>
  <Company>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Students’ Guide to Methodology  </dc:title>
  <dc:creator>Cathy Nutbrown</dc:creator>
  <cp:lastModifiedBy>nmarshall</cp:lastModifiedBy>
  <cp:revision>17</cp:revision>
  <dcterms:created xsi:type="dcterms:W3CDTF">2012-01-05T18:24:20Z</dcterms:created>
  <dcterms:modified xsi:type="dcterms:W3CDTF">2012-02-10T17:09:21Z</dcterms:modified>
</cp:coreProperties>
</file>