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4" r:id="rId5"/>
    <p:sldId id="262" r:id="rId6"/>
    <p:sldId id="266"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1968"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128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00583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22957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6664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67F0D30-8C2D-9042-9269-2118667AFB12}"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1637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59910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67F0D30-8C2D-9042-9269-2118667AFB12}"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883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67F0D30-8C2D-9042-9269-2118667AFB12}"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5424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0D30-8C2D-9042-9269-2118667AFB12}"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6118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212969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7F0D30-8C2D-9042-9269-2118667AFB12}"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38499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0D30-8C2D-9042-9269-2118667AFB12}"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5324-785B-AF47-B041-2210E129DB4E}" type="slidenum">
              <a:rPr lang="en-US" smtClean="0"/>
              <a:pPr/>
              <a:t>‹#›</a:t>
            </a:fld>
            <a:endParaRPr lang="en-US"/>
          </a:p>
        </p:txBody>
      </p:sp>
    </p:spTree>
    <p:extLst>
      <p:ext uri="{BB962C8B-B14F-4D97-AF65-F5344CB8AC3E}">
        <p14:creationId xmlns:p14="http://schemas.microsoft.com/office/powerpoint/2010/main" xmlns="" val="428956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Screen Shot 2012-01-05 at 18.45.52.png"/>
          <p:cNvPicPr>
            <a:picLocks noChangeAspect="1"/>
          </p:cNvPicPr>
          <p:nvPr/>
        </p:nvPicPr>
        <p:blipFill>
          <a:blip r:embed="rId2">
            <a:alphaModFix amt="28000"/>
            <a:extLst>
              <a:ext uri="{28A0092B-C50C-407E-A947-70E740481C1C}">
                <a14:useLocalDpi xmlns:a14="http://schemas.microsoft.com/office/drawing/2010/main" xmlns="" val="0"/>
              </a:ext>
            </a:extLst>
          </a:blip>
          <a:srcRect l="-63253" r="-63253"/>
          <a:stretch>
            <a:fillRect/>
          </a:stretch>
        </p:blipFill>
        <p:spPr>
          <a:xfrm>
            <a:off x="457200" y="612775"/>
            <a:ext cx="8229600" cy="4525963"/>
          </a:xfrm>
          <a:prstGeom prst="rect">
            <a:avLst/>
          </a:prstGeom>
        </p:spPr>
      </p:pic>
      <p:sp>
        <p:nvSpPr>
          <p:cNvPr id="2" name="Title 1"/>
          <p:cNvSpPr>
            <a:spLocks noGrp="1"/>
          </p:cNvSpPr>
          <p:nvPr>
            <p:ph type="ctrTitle"/>
          </p:nvPr>
        </p:nvSpPr>
        <p:spPr/>
        <p:txBody>
          <a:bodyPr>
            <a:normAutofit fontScale="90000"/>
          </a:bodyPr>
          <a:lstStyle/>
          <a:p>
            <a:r>
              <a:rPr lang="en-GB"/>
              <a:t>A </a:t>
            </a:r>
            <a:r>
              <a:rPr lang="en-GB" smtClean="0"/>
              <a:t>Student’s </a:t>
            </a:r>
            <a:r>
              <a:rPr lang="en-GB" dirty="0"/>
              <a:t>Guide to</a:t>
            </a:r>
            <a:br>
              <a:rPr lang="en-GB" dirty="0"/>
            </a:br>
            <a:r>
              <a:rPr lang="en-GB" dirty="0"/>
              <a:t>Methodology</a:t>
            </a:r>
            <a:br>
              <a:rPr lang="en-GB" dirty="0"/>
            </a:br>
            <a:r>
              <a:rPr lang="en-GB" dirty="0"/>
              <a:t/>
            </a:r>
            <a:br>
              <a:rPr lang="en-GB" dirty="0"/>
            </a:br>
            <a:endParaRPr lang="en-US" dirty="0"/>
          </a:p>
        </p:txBody>
      </p:sp>
      <p:sp>
        <p:nvSpPr>
          <p:cNvPr id="3" name="Subtitle 2"/>
          <p:cNvSpPr>
            <a:spLocks noGrp="1"/>
          </p:cNvSpPr>
          <p:nvPr>
            <p:ph type="subTitle" idx="1"/>
          </p:nvPr>
        </p:nvSpPr>
        <p:spPr/>
        <p:txBody>
          <a:bodyPr>
            <a:normAutofit fontScale="55000" lnSpcReduction="20000"/>
          </a:bodyPr>
          <a:lstStyle/>
          <a:p>
            <a:r>
              <a:rPr lang="en-GB" dirty="0" smtClean="0"/>
              <a:t>Justifying Enquiry</a:t>
            </a:r>
          </a:p>
          <a:p>
            <a:endParaRPr lang="en-GB" dirty="0"/>
          </a:p>
          <a:p>
            <a:r>
              <a:rPr lang="en-GB" dirty="0" smtClean="0"/>
              <a:t>3</a:t>
            </a:r>
            <a:r>
              <a:rPr lang="en-GB" baseline="30000" dirty="0" smtClean="0"/>
              <a:t>rd</a:t>
            </a:r>
            <a:r>
              <a:rPr lang="en-GB" dirty="0" smtClean="0"/>
              <a:t> edition</a:t>
            </a:r>
          </a:p>
          <a:p>
            <a:endParaRPr lang="en-GB" dirty="0"/>
          </a:p>
          <a:p>
            <a:r>
              <a:rPr lang="en-GB" cap="small" dirty="0"/>
              <a:t>Peter Clough and</a:t>
            </a:r>
            <a:r>
              <a:rPr lang="en-GB" dirty="0" smtClean="0">
                <a:effectLst/>
              </a:rPr>
              <a:t> </a:t>
            </a:r>
            <a:r>
              <a:rPr lang="en-GB" cap="small" dirty="0"/>
              <a:t> </a:t>
            </a:r>
            <a:endParaRPr lang="en-GB" dirty="0"/>
          </a:p>
          <a:p>
            <a:r>
              <a:rPr lang="en-GB" cap="small" dirty="0"/>
              <a:t>Cathy Nutbrown</a:t>
            </a:r>
            <a:r>
              <a:rPr lang="en-GB" dirty="0" smtClean="0">
                <a:effectLst/>
              </a:rPr>
              <a:t> </a:t>
            </a:r>
            <a:endParaRPr lang="en-GB" dirty="0" smtClean="0"/>
          </a:p>
        </p:txBody>
      </p:sp>
    </p:spTree>
    <p:extLst>
      <p:ext uri="{BB962C8B-B14F-4D97-AF65-F5344CB8AC3E}">
        <p14:creationId xmlns:p14="http://schemas.microsoft.com/office/powerpoint/2010/main" xmlns="" val="305571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Chapter </a:t>
            </a:r>
            <a:r>
              <a:rPr lang="en-GB" b="1" dirty="0" smtClean="0"/>
              <a:t>3   Looking</a:t>
            </a:r>
            <a:r>
              <a:rPr lang="en-GB" b="1" dirty="0"/>
              <a:t>: </a:t>
            </a:r>
            <a:r>
              <a:rPr lang="en-GB" b="1" dirty="0" smtClean="0"/>
              <a:t>seeing beyond</a:t>
            </a:r>
            <a:r>
              <a:rPr lang="en-GB" b="1" dirty="0"/>
              <a:t/>
            </a:r>
            <a:br>
              <a:rPr lang="en-GB" b="1" dirty="0"/>
            </a:br>
            <a:r>
              <a:rPr lang="en-GB" b="1" dirty="0" smtClean="0"/>
              <a:t>					the known</a:t>
            </a:r>
            <a:endParaRPr lang="en-GB" b="1" dirty="0"/>
          </a:p>
        </p:txBody>
      </p:sp>
      <p:sp>
        <p:nvSpPr>
          <p:cNvPr id="3" name="Content Placeholder 2"/>
          <p:cNvSpPr>
            <a:spLocks noGrp="1"/>
          </p:cNvSpPr>
          <p:nvPr>
            <p:ph idx="1"/>
          </p:nvPr>
        </p:nvSpPr>
        <p:spPr>
          <a:solidFill>
            <a:schemeClr val="tx2">
              <a:lumMod val="60000"/>
              <a:lumOff val="40000"/>
            </a:schemeClr>
          </a:solidFill>
        </p:spPr>
        <p:txBody>
          <a:bodyPr/>
          <a:lstStyle/>
          <a:p>
            <a:pPr marL="0" indent="0">
              <a:buNone/>
            </a:pPr>
            <a:r>
              <a:rPr lang="en-GB" b="1" dirty="0"/>
              <a:t>What we mean by radical looking is exploration </a:t>
            </a:r>
            <a:r>
              <a:rPr lang="en-GB" b="1" i="1" dirty="0"/>
              <a:t>beyond the familiar</a:t>
            </a:r>
            <a:r>
              <a:rPr lang="en-GB" b="1" dirty="0"/>
              <a:t> and the (personally) known, to the roots of a situation: this is exploration which makes the familiar strange.</a:t>
            </a:r>
            <a:endParaRPr lang="en-GB"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9897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 </a:t>
            </a:r>
            <a:r>
              <a:rPr lang="en-GB" b="1" dirty="0"/>
              <a:t>Making the familiar strange</a:t>
            </a:r>
            <a:endParaRPr lang="en-GB" dirty="0"/>
          </a:p>
        </p:txBody>
      </p:sp>
      <p:sp>
        <p:nvSpPr>
          <p:cNvPr id="3" name="Content Placeholder 2"/>
          <p:cNvSpPr>
            <a:spLocks noGrp="1"/>
          </p:cNvSpPr>
          <p:nvPr>
            <p:ph idx="1"/>
          </p:nvPr>
        </p:nvSpPr>
        <p:spPr>
          <a:solidFill>
            <a:srgbClr val="558ED5"/>
          </a:solidFill>
        </p:spPr>
        <p:txBody>
          <a:bodyPr>
            <a:normAutofit/>
          </a:bodyPr>
          <a:lstStyle/>
          <a:p>
            <a:pPr marL="0" indent="0">
              <a:buNone/>
            </a:pPr>
            <a:r>
              <a:rPr lang="en-GB" b="1" dirty="0"/>
              <a:t>All researchers need to develop the capacity to see their topic with </a:t>
            </a:r>
            <a:r>
              <a:rPr lang="en-GB" b="1" i="1" dirty="0"/>
              <a:t>new and different lenses</a:t>
            </a:r>
            <a:r>
              <a:rPr lang="en-GB" b="1" dirty="0"/>
              <a:t>, in order to look beyond and transform their own current knowledge. Topics present themselves for research in different ways, and for all sorts of different reasons. What distinguishes research from everyday interest or curiosity, however, is the </a:t>
            </a:r>
            <a:r>
              <a:rPr lang="en-GB" b="1" i="1" dirty="0"/>
              <a:t>opening up of familiar things to  alternative ways of seeing</a:t>
            </a:r>
            <a:r>
              <a:rPr lang="en-GB" b="1" dirty="0"/>
              <a:t>. </a:t>
            </a:r>
            <a:endParaRPr lang="en-GB" dirty="0"/>
          </a:p>
          <a:p>
            <a:pPr marL="0" indent="0">
              <a:buNone/>
            </a:pP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243854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Observation in research</a:t>
            </a:r>
            <a:r>
              <a:rPr lang="en-GB" dirty="0"/>
              <a:t/>
            </a:r>
            <a:br>
              <a:rPr lang="en-GB" dirty="0"/>
            </a:br>
            <a:endParaRPr lang="en-US" dirty="0"/>
          </a:p>
        </p:txBody>
      </p:sp>
      <p:sp>
        <p:nvSpPr>
          <p:cNvPr id="3" name="Content Placeholder 2"/>
          <p:cNvSpPr>
            <a:spLocks noGrp="1"/>
          </p:cNvSpPr>
          <p:nvPr>
            <p:ph idx="1"/>
          </p:nvPr>
        </p:nvSpPr>
        <p:spPr>
          <a:solidFill>
            <a:srgbClr val="558ED5"/>
          </a:solidFill>
        </p:spPr>
        <p:txBody>
          <a:bodyPr/>
          <a:lstStyle/>
          <a:p>
            <a:pPr marL="0" indent="0">
              <a:buNone/>
            </a:pPr>
            <a:r>
              <a:rPr lang="en-GB" dirty="0"/>
              <a:t>Our working definition of observation here is simply ‘looking’ – looking critically, looking openly, looking sometimes knowing what we are looking for, looking for evidence, looking to be persuaded, looking for information. </a:t>
            </a:r>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65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are you looking </a:t>
            </a:r>
            <a:r>
              <a:rPr lang="en-GB" b="1" i="1" dirty="0"/>
              <a:t>for?</a:t>
            </a:r>
            <a:endParaRPr lang="en-GB" dirty="0"/>
          </a:p>
        </p:txBody>
      </p:sp>
      <p:sp>
        <p:nvSpPr>
          <p:cNvPr id="3" name="Content Placeholder 2"/>
          <p:cNvSpPr>
            <a:spLocks noGrp="1"/>
          </p:cNvSpPr>
          <p:nvPr>
            <p:ph idx="1"/>
          </p:nvPr>
        </p:nvSpPr>
        <p:spPr>
          <a:solidFill>
            <a:srgbClr val="558ED5"/>
          </a:solidFill>
        </p:spPr>
        <p:txBody>
          <a:bodyPr/>
          <a:lstStyle/>
          <a:p>
            <a:pPr marL="0" indent="0">
              <a:buNone/>
            </a:pPr>
            <a:r>
              <a:rPr lang="en-GB" b="1" i="1" dirty="0"/>
              <a:t>Radical looking</a:t>
            </a:r>
            <a:r>
              <a:rPr lang="en-GB" b="1" dirty="0"/>
              <a:t> holds within it the important dimension of looking </a:t>
            </a:r>
            <a:r>
              <a:rPr lang="en-GB" b="1" i="1" dirty="0"/>
              <a:t>for</a:t>
            </a:r>
            <a:r>
              <a:rPr lang="en-GB" b="1" dirty="0"/>
              <a:t> as well as looking </a:t>
            </a:r>
            <a:r>
              <a:rPr lang="en-GB" b="1" i="1" dirty="0"/>
              <a:t>at</a:t>
            </a:r>
            <a:r>
              <a:rPr lang="en-GB" b="1" dirty="0"/>
              <a:t>,</a:t>
            </a:r>
            <a:r>
              <a:rPr lang="en-GB" b="1" i="1" dirty="0"/>
              <a:t> </a:t>
            </a:r>
            <a:r>
              <a:rPr lang="en-GB" b="1" dirty="0"/>
              <a:t>the act of seeking</a:t>
            </a:r>
            <a:r>
              <a:rPr lang="en-GB" b="1" i="1" dirty="0"/>
              <a:t> meanings </a:t>
            </a:r>
            <a:r>
              <a:rPr lang="en-GB" b="1" dirty="0"/>
              <a:t>as well as </a:t>
            </a:r>
            <a:r>
              <a:rPr lang="en-GB" b="1" i="1" dirty="0"/>
              <a:t>evidence</a:t>
            </a:r>
            <a:r>
              <a:rPr lang="en-GB" b="1" dirty="0"/>
              <a:t>.</a:t>
            </a:r>
            <a:endParaRPr lang="en-GB"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132978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Ethics: pause for </a:t>
            </a:r>
            <a:r>
              <a:rPr lang="en-GB" b="1" dirty="0" smtClean="0"/>
              <a:t>reflection</a:t>
            </a:r>
            <a:r>
              <a:rPr lang="en-GB" b="1" dirty="0"/>
              <a:t/>
            </a:r>
            <a:br>
              <a:rPr lang="en-GB" b="1" dirty="0"/>
            </a:br>
            <a:endParaRPr lang="en-US" b="1" dirty="0"/>
          </a:p>
        </p:txBody>
      </p:sp>
      <p:sp>
        <p:nvSpPr>
          <p:cNvPr id="3" name="Content Placeholder 2"/>
          <p:cNvSpPr>
            <a:spLocks noGrp="1"/>
          </p:cNvSpPr>
          <p:nvPr>
            <p:ph idx="1"/>
          </p:nvPr>
        </p:nvSpPr>
        <p:spPr>
          <a:solidFill>
            <a:srgbClr val="558ED5"/>
          </a:solidFill>
        </p:spPr>
        <p:txBody>
          <a:bodyPr>
            <a:normAutofit fontScale="77500" lnSpcReduction="20000"/>
          </a:bodyPr>
          <a:lstStyle/>
          <a:p>
            <a:pPr marL="0" indent="0">
              <a:buNone/>
            </a:pPr>
            <a:r>
              <a:rPr lang="en-GB" dirty="0"/>
              <a:t>What are the ethical implications of </a:t>
            </a:r>
            <a:r>
              <a:rPr lang="en-GB" i="1" dirty="0" smtClean="0"/>
              <a:t>radical </a:t>
            </a:r>
            <a:r>
              <a:rPr lang="en-GB" i="1" dirty="0"/>
              <a:t>Looking</a:t>
            </a:r>
            <a:r>
              <a:rPr lang="en-GB" dirty="0"/>
              <a:t>? Does the act of looking with </a:t>
            </a:r>
            <a:r>
              <a:rPr lang="en-GB" i="1" dirty="0"/>
              <a:t>new and different lenses</a:t>
            </a:r>
            <a:r>
              <a:rPr lang="en-GB" dirty="0"/>
              <a:t> in order to learn something new carry implications for the seeking of informed consent? Is it always essential to gain permission from those you are looking </a:t>
            </a:r>
            <a:r>
              <a:rPr lang="en-GB" i="1" dirty="0"/>
              <a:t>at?</a:t>
            </a:r>
            <a:endParaRPr lang="en-GB" dirty="0"/>
          </a:p>
          <a:p>
            <a:pPr marL="0" indent="0">
              <a:buNone/>
            </a:pPr>
            <a:r>
              <a:rPr lang="en-GB" dirty="0"/>
              <a:t>If research is the </a:t>
            </a:r>
            <a:r>
              <a:rPr lang="en-GB" i="1" dirty="0"/>
              <a:t>opening up of familiar things to  alternative ways of seeing</a:t>
            </a:r>
            <a:r>
              <a:rPr lang="en-GB" dirty="0"/>
              <a:t>, what are the implications for the researcher who sees something which is immoral, illegal, harmful or unpleasant?</a:t>
            </a:r>
          </a:p>
          <a:p>
            <a:pPr marL="0" indent="0">
              <a:buNone/>
            </a:pPr>
            <a:r>
              <a:rPr lang="en-GB" dirty="0"/>
              <a:t>When researchers look </a:t>
            </a:r>
            <a:r>
              <a:rPr lang="en-GB" i="1" dirty="0"/>
              <a:t>for</a:t>
            </a:r>
            <a:r>
              <a:rPr lang="en-GB" dirty="0"/>
              <a:t> as well as </a:t>
            </a:r>
            <a:r>
              <a:rPr lang="en-GB" i="1" dirty="0"/>
              <a:t>at</a:t>
            </a:r>
            <a:r>
              <a:rPr lang="en-GB" dirty="0"/>
              <a:t>,</a:t>
            </a:r>
            <a:r>
              <a:rPr lang="en-GB" i="1" dirty="0"/>
              <a:t> </a:t>
            </a:r>
            <a:r>
              <a:rPr lang="en-GB" dirty="0" smtClean="0"/>
              <a:t>they are seeking</a:t>
            </a:r>
            <a:r>
              <a:rPr lang="en-GB" i="1" dirty="0" smtClean="0"/>
              <a:t> </a:t>
            </a:r>
            <a:r>
              <a:rPr lang="en-GB" i="1" dirty="0"/>
              <a:t>meanings </a:t>
            </a:r>
            <a:r>
              <a:rPr lang="en-GB" dirty="0"/>
              <a:t>as well as </a:t>
            </a:r>
            <a:r>
              <a:rPr lang="en-GB" i="1" dirty="0"/>
              <a:t>evidence</a:t>
            </a:r>
            <a:r>
              <a:rPr lang="en-GB" dirty="0"/>
              <a:t>. What are the ethical implications for faithful interpretation of those meanings and that evidence?</a:t>
            </a:r>
            <a:r>
              <a:rPr lang="en-GB" dirty="0" smtClean="0">
                <a:effectLst/>
              </a:rPr>
              <a:t> </a:t>
            </a:r>
            <a:endParaRPr lang="en-US" dirty="0"/>
          </a:p>
        </p:txBody>
      </p:sp>
      <p:pic>
        <p:nvPicPr>
          <p:cNvPr id="4" name="Picture 3" descr="Screen Shot 2012-01-05 at 18.46.5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1528" y="5797664"/>
            <a:ext cx="872472" cy="1060336"/>
          </a:xfrm>
          <a:prstGeom prst="rect">
            <a:avLst/>
          </a:prstGeom>
        </p:spPr>
      </p:pic>
    </p:spTree>
    <p:extLst>
      <p:ext uri="{BB962C8B-B14F-4D97-AF65-F5344CB8AC3E}">
        <p14:creationId xmlns:p14="http://schemas.microsoft.com/office/powerpoint/2010/main" xmlns="" val="322125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2-01-05 at 18.45.52.png"/>
          <p:cNvPicPr>
            <a:picLocks noGrp="1" noChangeAspect="1"/>
          </p:cNvPicPr>
          <p:nvPr>
            <p:ph idx="1"/>
          </p:nvPr>
        </p:nvPicPr>
        <p:blipFill>
          <a:blip r:embed="rId2">
            <a:extLst>
              <a:ext uri="{28A0092B-C50C-407E-A947-70E740481C1C}">
                <a14:useLocalDpi xmlns:a14="http://schemas.microsoft.com/office/drawing/2010/main" xmlns="" val="0"/>
              </a:ext>
            </a:extLst>
          </a:blip>
          <a:srcRect l="-63253" r="-63253"/>
          <a:stretch>
            <a:fillRect/>
          </a:stretch>
        </p:blipFill>
        <p:spPr>
          <a:xfrm>
            <a:off x="457200" y="612775"/>
            <a:ext cx="8229600" cy="4525963"/>
          </a:xfrm>
        </p:spPr>
      </p:pic>
    </p:spTree>
    <p:extLst>
      <p:ext uri="{BB962C8B-B14F-4D97-AF65-F5344CB8AC3E}">
        <p14:creationId xmlns:p14="http://schemas.microsoft.com/office/powerpoint/2010/main" xmlns="" val="226218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TotalTime>
  <Words>323</Words>
  <Application>Microsoft Office PowerPoint</Application>
  <PresentationFormat>On-screen Show (4:3)</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 Student’s Guide to Methodology  </vt:lpstr>
      <vt:lpstr>Chapter 3   Looking: seeing beyond      the known</vt:lpstr>
      <vt:lpstr> Making the familiar strange</vt:lpstr>
      <vt:lpstr>Observation in research </vt:lpstr>
      <vt:lpstr>What are you looking for?</vt:lpstr>
      <vt:lpstr>Ethics: pause for reflection </vt:lpstr>
      <vt:lpstr>Slide 7</vt:lpstr>
    </vt:vector>
  </TitlesOfParts>
  <Company>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Students’ Guide to Methodology  </dc:title>
  <dc:creator>Cathy Nutbrown</dc:creator>
  <cp:lastModifiedBy>nmarshall</cp:lastModifiedBy>
  <cp:revision>12</cp:revision>
  <dcterms:created xsi:type="dcterms:W3CDTF">2012-01-05T18:24:20Z</dcterms:created>
  <dcterms:modified xsi:type="dcterms:W3CDTF">2012-02-10T17:09:56Z</dcterms:modified>
</cp:coreProperties>
</file>